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5" r:id="rId1"/>
  </p:sldMasterIdLst>
  <p:notesMasterIdLst>
    <p:notesMasterId r:id="rId25"/>
  </p:notesMasterIdLst>
  <p:handoutMasterIdLst>
    <p:handoutMasterId r:id="rId26"/>
  </p:handoutMasterIdLst>
  <p:sldIdLst>
    <p:sldId id="519" r:id="rId2"/>
    <p:sldId id="706" r:id="rId3"/>
    <p:sldId id="707" r:id="rId4"/>
    <p:sldId id="695" r:id="rId5"/>
    <p:sldId id="696" r:id="rId6"/>
    <p:sldId id="693" r:id="rId7"/>
    <p:sldId id="684" r:id="rId8"/>
    <p:sldId id="685" r:id="rId9"/>
    <p:sldId id="687" r:id="rId10"/>
    <p:sldId id="694" r:id="rId11"/>
    <p:sldId id="686" r:id="rId12"/>
    <p:sldId id="688" r:id="rId13"/>
    <p:sldId id="690" r:id="rId14"/>
    <p:sldId id="691" r:id="rId15"/>
    <p:sldId id="697" r:id="rId16"/>
    <p:sldId id="692" r:id="rId17"/>
    <p:sldId id="698" r:id="rId18"/>
    <p:sldId id="708" r:id="rId19"/>
    <p:sldId id="699" r:id="rId20"/>
    <p:sldId id="700" r:id="rId21"/>
    <p:sldId id="709" r:id="rId22"/>
    <p:sldId id="701" r:id="rId23"/>
    <p:sldId id="712" r:id="rId2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18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36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54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7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5906" algn="l" defTabSz="914362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088" algn="l" defTabSz="914362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268" algn="l" defTabSz="914362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450" algn="l" defTabSz="914362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8F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82523" autoAdjust="0"/>
  </p:normalViewPr>
  <p:slideViewPr>
    <p:cSldViewPr>
      <p:cViewPr varScale="1">
        <p:scale>
          <a:sx n="91" d="100"/>
          <a:sy n="91" d="100"/>
        </p:scale>
        <p:origin x="113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7A476E1-26A7-4374-8E85-622F51A3D903}" type="datetimeFigureOut">
              <a:rPr lang="zh-CN" altLang="en-US"/>
              <a:pPr>
                <a:defRPr/>
              </a:pPr>
              <a:t>2021/7/1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9F41E9D-3057-429F-A72C-4664110762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506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35B7077-FE34-415F-9DF0-C8A90D96A5FC}" type="datetimeFigureOut">
              <a:rPr lang="zh-CN" altLang="en-US"/>
              <a:pPr>
                <a:defRPr/>
              </a:pPr>
              <a:t>2021/7/1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3078E79-19C6-4191-81AE-0E25ABA770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547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6" algn="l" defTabSz="9143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88" algn="l" defTabSz="9143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68" algn="l" defTabSz="9143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0" algn="l" defTabSz="9143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7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075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may need to divide an SLR(1) state into separate states to differentiate the possible means by which that sequence has appeared on the stack</a:t>
            </a:r>
          </a:p>
        </p:txBody>
      </p:sp>
    </p:spTree>
    <p:extLst>
      <p:ext uri="{BB962C8B-B14F-4D97-AF65-F5344CB8AC3E}">
        <p14:creationId xmlns:p14="http://schemas.microsoft.com/office/powerpoint/2010/main" val="128290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38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19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14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753368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9512" y="3429422"/>
            <a:ext cx="8784976" cy="2447850"/>
          </a:xfrm>
        </p:spPr>
        <p:txBody>
          <a:bodyPr>
            <a:normAutofit/>
          </a:bodyPr>
          <a:lstStyle>
            <a:lvl1pPr marL="0" indent="0" algn="ctr">
              <a:buNone/>
              <a:defRPr sz="4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79512" y="3284984"/>
            <a:ext cx="8784976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499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Calibri" panose="020F0502020204030204" pitchFamily="34" charset="0"/>
              <a:buChar char="−"/>
              <a:defRPr/>
            </a:lvl2pPr>
            <a:lvl3pPr marL="1143000" indent="-228600">
              <a:buSzPct val="50000"/>
              <a:buFont typeface="Wingdings" panose="05000000000000000000" pitchFamily="2" charset="2"/>
              <a:buChar char="p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79512" y="836712"/>
            <a:ext cx="8784976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98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512" y="980728"/>
            <a:ext cx="4316288" cy="519623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0728"/>
            <a:ext cx="4316288" cy="519623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79512" y="836712"/>
            <a:ext cx="8784976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61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179512" y="836712"/>
            <a:ext cx="8784976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592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402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84976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9512" y="980728"/>
            <a:ext cx="8784976" cy="519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707904" y="637624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8AB8F-6C8F-46EE-8741-64B361E88E7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395804"/>
            <a:ext cx="1224136" cy="41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/>
          </p:cNvPicPr>
          <p:nvPr userDrawn="1"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8424" y="6356350"/>
            <a:ext cx="576064" cy="44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027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9" r:id="rId3"/>
    <p:sldLayoutId id="2147483711" r:id="rId4"/>
    <p:sldLayoutId id="2147483712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xianweiz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Compilation Principle</a:t>
            </a:r>
            <a:br>
              <a:rPr lang="en-US" altLang="zh-CN" dirty="0"/>
            </a:br>
            <a:r>
              <a:rPr lang="zh-CN" altLang="en-US" dirty="0"/>
              <a:t>编 译 原 理</a:t>
            </a: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179512" y="3429421"/>
            <a:ext cx="8784976" cy="3167931"/>
          </a:xfrm>
        </p:spPr>
        <p:txBody>
          <a:bodyPr>
            <a:norm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10</a:t>
            </a:r>
            <a:r>
              <a:rPr lang="zh-CN" altLang="en-US" dirty="0"/>
              <a:t>讲：语法分析</a:t>
            </a:r>
            <a:r>
              <a:rPr lang="en-US" altLang="zh-CN" dirty="0"/>
              <a:t>(7)</a:t>
            </a:r>
          </a:p>
          <a:p>
            <a:endParaRPr lang="en-US" altLang="zh-CN" sz="900" dirty="0"/>
          </a:p>
          <a:p>
            <a:r>
              <a:rPr lang="zh-CN" altLang="en-US" sz="3900" dirty="0"/>
              <a:t>张献伟</a:t>
            </a:r>
            <a:endParaRPr lang="en-US" altLang="zh-CN" sz="3900" dirty="0"/>
          </a:p>
          <a:p>
            <a:r>
              <a:rPr lang="en-US" altLang="zh-CN" sz="3900" dirty="0">
                <a:hlinkClick r:id="rId3"/>
              </a:rPr>
              <a:t>xianweiz.github.io</a:t>
            </a:r>
            <a:endParaRPr lang="en-US" altLang="zh-CN" sz="3900" dirty="0"/>
          </a:p>
          <a:p>
            <a:r>
              <a:rPr lang="en-US" altLang="zh-CN" sz="3900" dirty="0"/>
              <a:t>DCS290, 4/1/2021</a:t>
            </a:r>
          </a:p>
        </p:txBody>
      </p:sp>
      <p:pic>
        <p:nvPicPr>
          <p:cNvPr id="8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808" y="241028"/>
            <a:ext cx="45466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70" y="188640"/>
            <a:ext cx="2447925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1115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32DF-2FFD-7647-86CB-4E50A41BA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3D300-8CAF-234A-89E0-2C7F1D421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80728"/>
            <a:ext cx="5256584" cy="5395515"/>
          </a:xfrm>
        </p:spPr>
        <p:txBody>
          <a:bodyPr>
            <a:normAutofit/>
          </a:bodyPr>
          <a:lstStyle/>
          <a:p>
            <a:r>
              <a:rPr lang="en-US" dirty="0"/>
              <a:t>Choices upon seeing </a:t>
            </a:r>
            <a:r>
              <a:rPr lang="en-US" dirty="0">
                <a:solidFill>
                  <a:srgbClr val="0000FF"/>
                </a:solidFill>
              </a:rPr>
              <a:t>=</a:t>
            </a:r>
            <a:r>
              <a:rPr lang="en-US" dirty="0"/>
              <a:t> coming up in the input:</a:t>
            </a:r>
          </a:p>
          <a:p>
            <a:pPr lvl="1"/>
            <a:r>
              <a:rPr lang="en-US" dirty="0"/>
              <a:t>Action[2, =] = s6</a:t>
            </a:r>
          </a:p>
          <a:p>
            <a:pPr lvl="2"/>
            <a:r>
              <a:rPr lang="en-US" dirty="0"/>
              <a:t>Move on to find the rest of assignment</a:t>
            </a:r>
          </a:p>
          <a:p>
            <a:pPr lvl="1"/>
            <a:r>
              <a:rPr lang="en-US" dirty="0"/>
              <a:t>Action[2, =] = r5</a:t>
            </a:r>
          </a:p>
          <a:p>
            <a:pPr lvl="2"/>
            <a:r>
              <a:rPr lang="en-US" dirty="0"/>
              <a:t>= ∈ Follow(R): S =&gt; L=R =&gt; *R = R</a:t>
            </a:r>
          </a:p>
          <a:p>
            <a:r>
              <a:rPr lang="en-US" dirty="0"/>
              <a:t>Shift-reduce conflict</a:t>
            </a:r>
          </a:p>
          <a:p>
            <a:pPr lvl="1"/>
            <a:r>
              <a:rPr lang="en-US" dirty="0"/>
              <a:t>SLR parser fails to remember enough info</a:t>
            </a:r>
          </a:p>
          <a:p>
            <a:pPr lvl="1"/>
            <a:r>
              <a:rPr lang="en-US" dirty="0"/>
              <a:t>Reduce only after seeing </a:t>
            </a:r>
            <a:r>
              <a:rPr lang="en-US" dirty="0">
                <a:solidFill>
                  <a:srgbClr val="0000FF"/>
                </a:solidFill>
              </a:rPr>
              <a:t>*</a:t>
            </a:r>
            <a:r>
              <a:rPr lang="en-US" dirty="0"/>
              <a:t> or </a:t>
            </a:r>
            <a:r>
              <a:rPr lang="en-US" dirty="0">
                <a:solidFill>
                  <a:srgbClr val="0000FF"/>
                </a:solidFill>
              </a:rPr>
              <a:t>=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3CF10-0704-7445-8F91-ADDA7330B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925BE-85C5-1B40-B1B8-4ACC266D9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3231909"/>
            <a:ext cx="3672408" cy="353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05A868-9182-CA40-8C2E-40905CF16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921" y="1204515"/>
            <a:ext cx="1080120" cy="13554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0CD7E1-72AE-964E-A5C1-3B6102129F07}"/>
              </a:ext>
            </a:extLst>
          </p:cNvPr>
          <p:cNvSpPr/>
          <p:nvPr/>
        </p:nvSpPr>
        <p:spPr>
          <a:xfrm>
            <a:off x="5292080" y="4917545"/>
            <a:ext cx="1512168" cy="599687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79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78A9C-060F-1946-A44A-D229EA74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SLR(1)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CDC2A-097C-0E43-81F8-55C29C3B7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don’t need to see additional symbols beyond the first token in the input, we have already seen the info that allows us to determine the correct choice</a:t>
            </a:r>
          </a:p>
          <a:p>
            <a:r>
              <a:rPr lang="en-US" dirty="0"/>
              <a:t>Retain a little more of the left </a:t>
            </a:r>
            <a:r>
              <a:rPr lang="en-US" b="1" dirty="0"/>
              <a:t>context</a:t>
            </a:r>
            <a:r>
              <a:rPr lang="en-US" dirty="0"/>
              <a:t> that brought us here</a:t>
            </a:r>
          </a:p>
          <a:p>
            <a:pPr lvl="1"/>
            <a:r>
              <a:rPr lang="en-US" dirty="0"/>
              <a:t>Divide an SLR(1) state into separate states to differentiate the possible means by which that sequence has appeared on the stack</a:t>
            </a:r>
          </a:p>
          <a:p>
            <a:r>
              <a:rPr lang="en-US" dirty="0"/>
              <a:t>Just using the entire Follow set is not discriminating enough as the guide for when to reduce</a:t>
            </a:r>
          </a:p>
          <a:p>
            <a:pPr lvl="1"/>
            <a:r>
              <a:rPr lang="en-US" dirty="0"/>
              <a:t>For the example, the Follow set contains symbols that can follow </a:t>
            </a:r>
            <a:r>
              <a:rPr lang="en-US" i="1" dirty="0"/>
              <a:t>R</a:t>
            </a:r>
            <a:r>
              <a:rPr lang="en-US" dirty="0"/>
              <a:t> in any position within a valid sentence</a:t>
            </a:r>
          </a:p>
          <a:p>
            <a:pPr lvl="1"/>
            <a:r>
              <a:rPr lang="en-US" dirty="0"/>
              <a:t>But it does not precisely indicate which symbols follow </a:t>
            </a:r>
            <a:r>
              <a:rPr lang="en-US" i="1" dirty="0"/>
              <a:t>R</a:t>
            </a:r>
            <a:r>
              <a:rPr lang="en-US" dirty="0"/>
              <a:t> at this particular point in a derivation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9BA61-7E91-944E-BDB6-5BC07380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872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FABF-72D2-244B-8E0F-A954C030C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LR(1)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D1B7-29BE-8D4A-8EC3-B17992187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80728"/>
            <a:ext cx="8784976" cy="5544616"/>
          </a:xfrm>
        </p:spPr>
        <p:txBody>
          <a:bodyPr>
            <a:normAutofit/>
          </a:bodyPr>
          <a:lstStyle/>
          <a:p>
            <a:r>
              <a:rPr lang="en-US" dirty="0"/>
              <a:t>LR parsing adds the required extra info into the state</a:t>
            </a:r>
          </a:p>
          <a:p>
            <a:pPr lvl="1"/>
            <a:r>
              <a:rPr lang="en-US" dirty="0"/>
              <a:t>By redefining items to include a </a:t>
            </a:r>
            <a:r>
              <a:rPr lang="en-US" b="1" dirty="0"/>
              <a:t>terminal symbol</a:t>
            </a:r>
            <a:r>
              <a:rPr lang="en-US" dirty="0"/>
              <a:t> as an added component</a:t>
            </a:r>
          </a:p>
          <a:p>
            <a:r>
              <a:rPr lang="en-US" dirty="0"/>
              <a:t>General form of </a:t>
            </a:r>
            <a:r>
              <a:rPr lang="en-US" b="1" dirty="0"/>
              <a:t>LR(1) item</a:t>
            </a:r>
            <a:r>
              <a:rPr lang="en-US" dirty="0"/>
              <a:t>s</a:t>
            </a:r>
            <a:r>
              <a:rPr lang="en-US" sz="2400" dirty="0"/>
              <a:t>[</a:t>
            </a:r>
            <a:r>
              <a:rPr lang="zh-CN" altLang="en-US" sz="2400" dirty="0"/>
              <a:t>项目</a:t>
            </a:r>
            <a:r>
              <a:rPr lang="en-US" sz="2400" dirty="0"/>
              <a:t>]</a:t>
            </a:r>
          </a:p>
          <a:p>
            <a:pPr lvl="1"/>
            <a:r>
              <a:rPr lang="en-US" dirty="0"/>
              <a:t>A –&gt; X</a:t>
            </a:r>
            <a:r>
              <a:rPr lang="en-US" baseline="-25000" dirty="0"/>
              <a:t>1</a:t>
            </a:r>
            <a:r>
              <a:rPr lang="en-US" dirty="0"/>
              <a:t>...X</a:t>
            </a:r>
            <a:r>
              <a:rPr lang="en-US" baseline="-25000" dirty="0"/>
              <a:t>i</a:t>
            </a:r>
            <a:r>
              <a:rPr lang="en-US" dirty="0"/>
              <a:t>•X</a:t>
            </a:r>
            <a:r>
              <a:rPr lang="en-US" baseline="-25000" dirty="0"/>
              <a:t>i+1</a:t>
            </a:r>
            <a:r>
              <a:rPr lang="en-US" dirty="0"/>
              <a:t>...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, a</a:t>
            </a:r>
          </a:p>
          <a:p>
            <a:pPr lvl="1"/>
            <a:r>
              <a:rPr lang="en-US" dirty="0"/>
              <a:t>We have states X</a:t>
            </a:r>
            <a:r>
              <a:rPr lang="en-US" baseline="-25000" dirty="0"/>
              <a:t>1</a:t>
            </a:r>
            <a:r>
              <a:rPr lang="en-US" dirty="0"/>
              <a:t>...X</a:t>
            </a:r>
            <a:r>
              <a:rPr lang="en-US" baseline="-25000" dirty="0"/>
              <a:t>i </a:t>
            </a:r>
            <a:r>
              <a:rPr lang="en-US" dirty="0"/>
              <a:t>on the stack and are looking to put states X</a:t>
            </a:r>
            <a:r>
              <a:rPr lang="en-US" baseline="-25000" dirty="0"/>
              <a:t>i+1</a:t>
            </a:r>
            <a:r>
              <a:rPr lang="en-US" dirty="0"/>
              <a:t>...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on the stack and then reduce</a:t>
            </a:r>
          </a:p>
          <a:p>
            <a:pPr lvl="2"/>
            <a:r>
              <a:rPr lang="en-US" dirty="0"/>
              <a:t>But only if the token following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is the terminal </a:t>
            </a:r>
            <a:r>
              <a:rPr lang="en-US" i="1" dirty="0">
                <a:solidFill>
                  <a:srgbClr val="0000FF"/>
                </a:solidFill>
              </a:rPr>
              <a:t>a</a:t>
            </a:r>
          </a:p>
          <a:p>
            <a:pPr lvl="2"/>
            <a:r>
              <a:rPr lang="en-US" i="1" dirty="0">
                <a:solidFill>
                  <a:srgbClr val="0000FF"/>
                </a:solidFill>
              </a:rPr>
              <a:t>a</a:t>
            </a:r>
            <a:r>
              <a:rPr lang="en-US" dirty="0"/>
              <a:t> is called the lookahead of the configuration</a:t>
            </a:r>
          </a:p>
          <a:p>
            <a:r>
              <a:rPr lang="en-US" dirty="0"/>
              <a:t>The lookahead </a:t>
            </a:r>
            <a:r>
              <a:rPr lang="en-US" b="1" dirty="0"/>
              <a:t>only</a:t>
            </a:r>
            <a:r>
              <a:rPr lang="en-US" dirty="0"/>
              <a:t> works with completed items[</a:t>
            </a:r>
            <a:r>
              <a:rPr lang="zh-CN" altLang="en-US" dirty="0"/>
              <a:t>完成项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A –&gt; X</a:t>
            </a:r>
            <a:r>
              <a:rPr lang="en-US" baseline="-25000" dirty="0"/>
              <a:t>1</a:t>
            </a:r>
            <a:r>
              <a:rPr lang="en-US" dirty="0"/>
              <a:t>...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•, a</a:t>
            </a:r>
          </a:p>
          <a:p>
            <a:pPr lvl="1"/>
            <a:r>
              <a:rPr lang="en-US" dirty="0"/>
              <a:t>All states are now on the stack, but only reduce when next symbol is </a:t>
            </a:r>
            <a:r>
              <a:rPr lang="en-US" i="1" dirty="0">
                <a:solidFill>
                  <a:srgbClr val="0000FF"/>
                </a:solidFill>
              </a:rPr>
              <a:t>a</a:t>
            </a:r>
            <a:r>
              <a:rPr lang="zh-CN" altLang="en-US" dirty="0"/>
              <a:t> </a:t>
            </a:r>
            <a:r>
              <a:rPr lang="en-US" altLang="zh-CN" dirty="0"/>
              <a:t> (</a:t>
            </a:r>
            <a:r>
              <a:rPr lang="en-US" altLang="zh-CN" i="1" dirty="0">
                <a:solidFill>
                  <a:srgbClr val="0000FF"/>
                </a:solidFill>
              </a:rPr>
              <a:t>a</a:t>
            </a:r>
            <a:r>
              <a:rPr lang="en-US" altLang="zh-CN" dirty="0"/>
              <a:t> is either a terminal or $)</a:t>
            </a:r>
          </a:p>
          <a:p>
            <a:pPr lvl="1"/>
            <a:r>
              <a:rPr lang="en-US" dirty="0"/>
              <a:t>Multi lookahead symbols: A -&gt; u•, a/b/c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823F8-C837-DE46-A5EF-7290253AF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052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03B2B-8134-FA40-92C5-37663E417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LR(1) Parsing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A480E-3E3B-634C-9E53-8E49BAC2B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80728"/>
            <a:ext cx="8784976" cy="5395515"/>
          </a:xfrm>
        </p:spPr>
        <p:txBody>
          <a:bodyPr/>
          <a:lstStyle/>
          <a:p>
            <a:r>
              <a:rPr lang="en-US" dirty="0"/>
              <a:t>When to reduce?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LR(0)</a:t>
            </a:r>
            <a:r>
              <a:rPr lang="en-US" dirty="0"/>
              <a:t>: if the configuration set has a </a:t>
            </a:r>
            <a:r>
              <a:rPr lang="en-US" b="1" dirty="0"/>
              <a:t>completed item</a:t>
            </a:r>
            <a:r>
              <a:rPr lang="en-US" dirty="0"/>
              <a:t> (i.e., dot at the end)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SLR(1)</a:t>
            </a:r>
            <a:r>
              <a:rPr lang="en-US" dirty="0"/>
              <a:t>: only if the next input token is in the </a:t>
            </a:r>
            <a:r>
              <a:rPr lang="en-US" b="1" dirty="0"/>
              <a:t>Follow()</a:t>
            </a:r>
            <a:r>
              <a:rPr lang="en-US" dirty="0"/>
              <a:t> set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LR(1)</a:t>
            </a:r>
            <a:r>
              <a:rPr lang="en-US" dirty="0"/>
              <a:t>: only if the next input token is exactly </a:t>
            </a:r>
            <a:r>
              <a:rPr lang="en-US" b="1" i="1" dirty="0"/>
              <a:t>a </a:t>
            </a:r>
            <a:r>
              <a:rPr lang="en-US" dirty="0"/>
              <a:t>(terminal or $)</a:t>
            </a:r>
          </a:p>
          <a:p>
            <a:pPr lvl="1"/>
            <a:r>
              <a:rPr lang="en-US" dirty="0"/>
              <a:t>Trend: more and more precise</a:t>
            </a:r>
          </a:p>
          <a:p>
            <a:endParaRPr lang="en-US" dirty="0"/>
          </a:p>
          <a:p>
            <a:r>
              <a:rPr lang="en-US" b="1" dirty="0"/>
              <a:t>LR(1) item</a:t>
            </a:r>
            <a:r>
              <a:rPr lang="en-US" dirty="0"/>
              <a:t>s: LR(0) item + lookahead terminals</a:t>
            </a:r>
          </a:p>
          <a:p>
            <a:pPr lvl="1"/>
            <a:r>
              <a:rPr lang="en-US" dirty="0"/>
              <a:t>Many differ only in their lookahead components</a:t>
            </a:r>
          </a:p>
          <a:p>
            <a:pPr lvl="1"/>
            <a:r>
              <a:rPr lang="en-US" dirty="0"/>
              <a:t>The extra lookahead terminals allow to make parsing decisions beyond the SLR(1) capability, but with a big price</a:t>
            </a:r>
          </a:p>
          <a:p>
            <a:pPr lvl="2"/>
            <a:r>
              <a:rPr lang="en-US" dirty="0"/>
              <a:t>More distinguished items and thus more sets</a:t>
            </a:r>
          </a:p>
          <a:p>
            <a:pPr lvl="2"/>
            <a:r>
              <a:rPr lang="en-US" dirty="0"/>
              <a:t>Greatly increased </a:t>
            </a:r>
            <a:r>
              <a:rPr lang="en-US" dirty="0" err="1"/>
              <a:t>Goto</a:t>
            </a:r>
            <a:r>
              <a:rPr lang="en-US" dirty="0"/>
              <a:t> and Action table sizes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C93EF-E0CE-AF48-B720-3EC6B6F57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578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A490-F26B-BE4D-9D7F-A47C69451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LR(1)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8602B-685F-154F-BD94-6F965368B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80728"/>
            <a:ext cx="8784976" cy="4104456"/>
          </a:xfrm>
        </p:spPr>
        <p:txBody>
          <a:bodyPr>
            <a:normAutofit/>
          </a:bodyPr>
          <a:lstStyle/>
          <a:p>
            <a:r>
              <a:rPr lang="en-US" dirty="0"/>
              <a:t>Configuration sets</a:t>
            </a:r>
          </a:p>
          <a:p>
            <a:pPr lvl="1"/>
            <a:r>
              <a:rPr lang="en-US" dirty="0"/>
              <a:t>Sets construction are essentially the same with SLR, but differing on Closure() and </a:t>
            </a:r>
            <a:r>
              <a:rPr lang="en-US" dirty="0" err="1"/>
              <a:t>Goto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Because with must respect the lookahead</a:t>
            </a:r>
          </a:p>
          <a:p>
            <a:r>
              <a:rPr lang="en-US" b="1" dirty="0"/>
              <a:t>Closure()</a:t>
            </a:r>
          </a:p>
          <a:p>
            <a:pPr lvl="1"/>
            <a:r>
              <a:rPr lang="en-US" dirty="0"/>
              <a:t>For each item </a:t>
            </a:r>
            <a:r>
              <a:rPr lang="en-US" dirty="0">
                <a:solidFill>
                  <a:srgbClr val="0000FF"/>
                </a:solidFill>
              </a:rPr>
              <a:t>[A -&gt; </a:t>
            </a:r>
            <a:r>
              <a:rPr lang="en-US" dirty="0" err="1">
                <a:solidFill>
                  <a:srgbClr val="0000FF"/>
                </a:solidFill>
              </a:rPr>
              <a:t>u·Bv</a:t>
            </a:r>
            <a:r>
              <a:rPr lang="en-US" dirty="0">
                <a:solidFill>
                  <a:srgbClr val="0000FF"/>
                </a:solidFill>
              </a:rPr>
              <a:t>, a] </a:t>
            </a:r>
            <a:r>
              <a:rPr lang="en-US" dirty="0"/>
              <a:t>in </a:t>
            </a:r>
            <a:r>
              <a:rPr lang="en-US" i="1" dirty="0"/>
              <a:t>I</a:t>
            </a:r>
            <a:r>
              <a:rPr lang="en-US" dirty="0"/>
              <a:t>, for each production rule </a:t>
            </a:r>
            <a:r>
              <a:rPr lang="en-US" dirty="0">
                <a:solidFill>
                  <a:srgbClr val="0000FF"/>
                </a:solidFill>
              </a:rPr>
              <a:t>B -&gt; w </a:t>
            </a:r>
            <a:r>
              <a:rPr lang="en-US" dirty="0"/>
              <a:t>in G’, add </a:t>
            </a:r>
            <a:r>
              <a:rPr lang="en-US" dirty="0">
                <a:solidFill>
                  <a:srgbClr val="0000FF"/>
                </a:solidFill>
              </a:rPr>
              <a:t>[B -&gt; ·w, b]</a:t>
            </a:r>
            <a:r>
              <a:rPr lang="en-US" dirty="0"/>
              <a:t> to </a:t>
            </a:r>
            <a:r>
              <a:rPr lang="en-US" i="1" dirty="0"/>
              <a:t>I</a:t>
            </a:r>
            <a:r>
              <a:rPr lang="en-US" dirty="0"/>
              <a:t>, if</a:t>
            </a:r>
          </a:p>
          <a:p>
            <a:pPr lvl="2"/>
            <a:r>
              <a:rPr lang="en-US" dirty="0"/>
              <a:t>b ∈ First(</a:t>
            </a:r>
            <a:r>
              <a:rPr lang="en-US" dirty="0" err="1"/>
              <a:t>va</a:t>
            </a:r>
            <a:r>
              <a:rPr lang="en-US" dirty="0"/>
              <a:t>) and </a:t>
            </a:r>
            <a:r>
              <a:rPr lang="en-US" dirty="0">
                <a:solidFill>
                  <a:srgbClr val="0000FF"/>
                </a:solidFill>
              </a:rPr>
              <a:t>[B -&gt; ·w, b]</a:t>
            </a:r>
            <a:r>
              <a:rPr lang="en-US" dirty="0"/>
              <a:t> is not already in I</a:t>
            </a:r>
          </a:p>
          <a:p>
            <a:pPr lvl="1"/>
            <a:r>
              <a:rPr lang="en-US" dirty="0"/>
              <a:t>Lookahead is the </a:t>
            </a:r>
            <a:r>
              <a:rPr lang="en-US" b="1" dirty="0"/>
              <a:t>First(</a:t>
            </a:r>
            <a:r>
              <a:rPr lang="en-US" b="1" dirty="0" err="1"/>
              <a:t>va</a:t>
            </a:r>
            <a:r>
              <a:rPr lang="en-US" b="1" dirty="0"/>
              <a:t>)</a:t>
            </a:r>
            <a:r>
              <a:rPr lang="en-US" dirty="0"/>
              <a:t>, which are what can follow B</a:t>
            </a:r>
          </a:p>
          <a:p>
            <a:pPr lvl="2"/>
            <a:r>
              <a:rPr lang="en-US" dirty="0"/>
              <a:t>v can be nullable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A721E-986A-9C4B-8AFF-ADF7B808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F28E43-10AB-FB4E-9419-2C7F79E43304}"/>
              </a:ext>
            </a:extLst>
          </p:cNvPr>
          <p:cNvSpPr txBox="1"/>
          <p:nvPr/>
        </p:nvSpPr>
        <p:spPr>
          <a:xfrm>
            <a:off x="175671" y="4806583"/>
            <a:ext cx="14478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(0) S’ -&gt; S</a:t>
            </a:r>
          </a:p>
          <a:p>
            <a:pPr marL="342900" indent="-342900">
              <a:buAutoNum type="arabicParenBoth"/>
            </a:pPr>
            <a:r>
              <a:rPr lang="en-US" sz="2400" dirty="0"/>
              <a:t> S -&gt; XX</a:t>
            </a:r>
          </a:p>
          <a:p>
            <a:pPr marL="342900" indent="-342900">
              <a:buAutoNum type="arabicParenBoth"/>
            </a:pPr>
            <a:r>
              <a:rPr lang="en-US" sz="2400" dirty="0"/>
              <a:t> X -&gt; </a:t>
            </a:r>
            <a:r>
              <a:rPr lang="en-US" sz="2400" dirty="0" err="1"/>
              <a:t>aX</a:t>
            </a:r>
            <a:endParaRPr lang="en-US" sz="2400" dirty="0"/>
          </a:p>
          <a:p>
            <a:pPr marL="342900" indent="-342900">
              <a:buAutoNum type="arabicParenBoth"/>
            </a:pPr>
            <a:r>
              <a:rPr lang="en-US" sz="2400" dirty="0"/>
              <a:t> X -&gt;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48964-709B-6148-9179-899CD92F7551}"/>
              </a:ext>
            </a:extLst>
          </p:cNvPr>
          <p:cNvSpPr txBox="1"/>
          <p:nvPr/>
        </p:nvSpPr>
        <p:spPr>
          <a:xfrm>
            <a:off x="2123728" y="5341197"/>
            <a:ext cx="130625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S’ -&gt; ·S, $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229E8D-6F48-6448-BA22-AA575EF80C8F}"/>
              </a:ext>
            </a:extLst>
          </p:cNvPr>
          <p:cNvGrpSpPr/>
          <p:nvPr/>
        </p:nvGrpSpPr>
        <p:grpSpPr>
          <a:xfrm>
            <a:off x="3491880" y="4581128"/>
            <a:ext cx="2908373" cy="1938992"/>
            <a:chOff x="3491880" y="4581128"/>
            <a:chExt cx="2908373" cy="19389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4BE9D5-FF22-0847-982C-5C2EA95C7A01}"/>
                </a:ext>
              </a:extLst>
            </p:cNvPr>
            <p:cNvSpPr txBox="1"/>
            <p:nvPr/>
          </p:nvSpPr>
          <p:spPr>
            <a:xfrm>
              <a:off x="4147488" y="4581128"/>
              <a:ext cx="2252765" cy="19389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</a:t>
              </a:r>
              <a:r>
                <a:rPr lang="en-US" sz="2400" baseline="-25000" dirty="0"/>
                <a:t>0</a:t>
              </a:r>
              <a:r>
                <a:rPr lang="en-US" sz="2400" dirty="0"/>
                <a:t>:</a:t>
              </a:r>
            </a:p>
            <a:p>
              <a:r>
                <a:rPr lang="en-US" sz="2400" dirty="0"/>
                <a:t>S’ -&gt; ·S, $</a:t>
              </a:r>
            </a:p>
            <a:p>
              <a:endParaRPr lang="en-US" sz="2400" dirty="0"/>
            </a:p>
            <a:p>
              <a:endParaRPr lang="en-US" sz="2400" dirty="0"/>
            </a:p>
            <a:p>
              <a:endParaRPr lang="en-US" sz="2400" dirty="0"/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148DCEB3-ABED-A349-B6DD-E13440293EBD}"/>
                </a:ext>
              </a:extLst>
            </p:cNvPr>
            <p:cNvSpPr/>
            <p:nvPr/>
          </p:nvSpPr>
          <p:spPr>
            <a:xfrm>
              <a:off x="3491880" y="5329713"/>
              <a:ext cx="634950" cy="4846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92A28D-E669-044F-A7BE-688D1172CE8D}"/>
              </a:ext>
            </a:extLst>
          </p:cNvPr>
          <p:cNvGrpSpPr/>
          <p:nvPr/>
        </p:nvGrpSpPr>
        <p:grpSpPr>
          <a:xfrm>
            <a:off x="6526162" y="4581128"/>
            <a:ext cx="2406790" cy="1938992"/>
            <a:chOff x="6526162" y="4544685"/>
            <a:chExt cx="2406790" cy="19389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8F1614-681A-0741-93F5-BC2FCE2D02DC}"/>
                </a:ext>
              </a:extLst>
            </p:cNvPr>
            <p:cNvSpPr txBox="1"/>
            <p:nvPr/>
          </p:nvSpPr>
          <p:spPr>
            <a:xfrm>
              <a:off x="7243066" y="4544685"/>
              <a:ext cx="1689886" cy="19389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</a:t>
              </a:r>
              <a:r>
                <a:rPr lang="en-US" sz="2400" baseline="-25000" dirty="0"/>
                <a:t>0</a:t>
              </a:r>
              <a:r>
                <a:rPr lang="en-US" sz="2400" dirty="0"/>
                <a:t>:</a:t>
              </a:r>
            </a:p>
            <a:p>
              <a:r>
                <a:rPr lang="en-US" sz="2400" dirty="0"/>
                <a:t>S’ -&gt; ·S, $</a:t>
              </a:r>
            </a:p>
            <a:p>
              <a:r>
                <a:rPr lang="en-US" sz="2400" dirty="0"/>
                <a:t>S -&gt; .XX, $</a:t>
              </a:r>
            </a:p>
            <a:p>
              <a:r>
                <a:rPr lang="en-US" sz="2400" dirty="0"/>
                <a:t>X -&gt; .</a:t>
              </a:r>
              <a:r>
                <a:rPr lang="en-US" sz="2400" dirty="0" err="1"/>
                <a:t>aX</a:t>
              </a:r>
              <a:r>
                <a:rPr lang="en-US" sz="2400" dirty="0"/>
                <a:t>, a/b</a:t>
              </a:r>
            </a:p>
            <a:p>
              <a:r>
                <a:rPr lang="en-US" sz="2400" dirty="0"/>
                <a:t>X -&gt; .b, a/b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B3C73AD5-AE60-A744-A03A-823705AC47F5}"/>
                </a:ext>
              </a:extLst>
            </p:cNvPr>
            <p:cNvSpPr/>
            <p:nvPr/>
          </p:nvSpPr>
          <p:spPr>
            <a:xfrm>
              <a:off x="6526162" y="5341197"/>
              <a:ext cx="634950" cy="4846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43FEA82-0D3D-7841-B88E-1584F93DC244}"/>
              </a:ext>
            </a:extLst>
          </p:cNvPr>
          <p:cNvSpPr txBox="1"/>
          <p:nvPr/>
        </p:nvSpPr>
        <p:spPr>
          <a:xfrm>
            <a:off x="4126830" y="5299289"/>
            <a:ext cx="2269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 -&gt; .XX, First(</a:t>
            </a:r>
            <a:r>
              <a:rPr lang="en-US" sz="2400" dirty="0" err="1"/>
              <a:t>ε</a:t>
            </a:r>
            <a:r>
              <a:rPr lang="en-US" sz="2400" dirty="0"/>
              <a:t>$)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E6D9A4-3440-694A-A294-429CF98D77CE}"/>
              </a:ext>
            </a:extLst>
          </p:cNvPr>
          <p:cNvSpPr txBox="1"/>
          <p:nvPr/>
        </p:nvSpPr>
        <p:spPr>
          <a:xfrm>
            <a:off x="4136629" y="5685045"/>
            <a:ext cx="22967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 -&gt; .</a:t>
            </a:r>
            <a:r>
              <a:rPr lang="en-US" sz="2400" dirty="0" err="1"/>
              <a:t>aX</a:t>
            </a:r>
            <a:r>
              <a:rPr lang="en-US" sz="2400" dirty="0"/>
              <a:t>, First(X$)</a:t>
            </a:r>
          </a:p>
          <a:p>
            <a:r>
              <a:rPr lang="en-US" sz="2400" dirty="0"/>
              <a:t>X -&gt; .b, First(X$)</a:t>
            </a:r>
          </a:p>
        </p:txBody>
      </p:sp>
    </p:spTree>
    <p:extLst>
      <p:ext uri="{BB962C8B-B14F-4D97-AF65-F5344CB8AC3E}">
        <p14:creationId xmlns:p14="http://schemas.microsoft.com/office/powerpoint/2010/main" val="22680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A490-F26B-BE4D-9D7F-A47C69451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LR(1) Construction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8602B-685F-154F-BD94-6F965368B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80728"/>
            <a:ext cx="8784976" cy="4104456"/>
          </a:xfrm>
        </p:spPr>
        <p:txBody>
          <a:bodyPr>
            <a:normAutofit/>
          </a:bodyPr>
          <a:lstStyle/>
          <a:p>
            <a:r>
              <a:rPr lang="en-US" b="1" dirty="0" err="1"/>
              <a:t>Goto</a:t>
            </a:r>
            <a:r>
              <a:rPr lang="en-US" b="1" dirty="0"/>
              <a:t>(I, X)</a:t>
            </a:r>
          </a:p>
          <a:p>
            <a:pPr lvl="1"/>
            <a:r>
              <a:rPr lang="en-US" dirty="0"/>
              <a:t>For item </a:t>
            </a:r>
            <a:r>
              <a:rPr lang="en-US" dirty="0">
                <a:solidFill>
                  <a:srgbClr val="0000FF"/>
                </a:solidFill>
              </a:rPr>
              <a:t>[A -&gt; </a:t>
            </a:r>
            <a:r>
              <a:rPr lang="en-US" dirty="0" err="1">
                <a:solidFill>
                  <a:srgbClr val="0000FF"/>
                </a:solidFill>
              </a:rPr>
              <a:t>u·Xv</a:t>
            </a:r>
            <a:r>
              <a:rPr lang="en-US" dirty="0">
                <a:solidFill>
                  <a:srgbClr val="0000FF"/>
                </a:solidFill>
              </a:rPr>
              <a:t>, a]</a:t>
            </a:r>
            <a:r>
              <a:rPr lang="en-US" dirty="0"/>
              <a:t> in </a:t>
            </a:r>
            <a:r>
              <a:rPr lang="en-US" i="1" dirty="0"/>
              <a:t>I</a:t>
            </a:r>
            <a:r>
              <a:rPr lang="en-US" dirty="0"/>
              <a:t>, </a:t>
            </a:r>
            <a:r>
              <a:rPr lang="en-US" dirty="0" err="1"/>
              <a:t>Goto</a:t>
            </a:r>
            <a:r>
              <a:rPr lang="en-US" dirty="0"/>
              <a:t>(I, X) = Closure </a:t>
            </a:r>
            <a:r>
              <a:rPr lang="en-US" dirty="0">
                <a:solidFill>
                  <a:srgbClr val="0000FF"/>
                </a:solidFill>
              </a:rPr>
              <a:t>([A -&gt; </a:t>
            </a:r>
            <a:r>
              <a:rPr lang="en-US" dirty="0" err="1">
                <a:solidFill>
                  <a:srgbClr val="0000FF"/>
                </a:solidFill>
              </a:rPr>
              <a:t>uX·v</a:t>
            </a:r>
            <a:r>
              <a:rPr lang="en-US" dirty="0">
                <a:solidFill>
                  <a:srgbClr val="0000FF"/>
                </a:solidFill>
              </a:rPr>
              <a:t>, a]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Basically the same </a:t>
            </a:r>
            <a:r>
              <a:rPr lang="en-US" dirty="0" err="1"/>
              <a:t>Goto</a:t>
            </a:r>
            <a:r>
              <a:rPr lang="en-US" dirty="0"/>
              <a:t> function as defined for LR(0)</a:t>
            </a:r>
          </a:p>
          <a:p>
            <a:pPr lvl="2"/>
            <a:r>
              <a:rPr lang="en-US" dirty="0"/>
              <a:t>But have to </a:t>
            </a:r>
            <a:r>
              <a:rPr lang="en-US" b="1" dirty="0"/>
              <a:t>propagate the lookahead</a:t>
            </a:r>
            <a:r>
              <a:rPr lang="en-US" dirty="0"/>
              <a:t> when computing the transitions</a:t>
            </a:r>
          </a:p>
          <a:p>
            <a:r>
              <a:rPr lang="en-US" dirty="0"/>
              <a:t>Overall steps</a:t>
            </a:r>
          </a:p>
          <a:p>
            <a:pPr lvl="1"/>
            <a:r>
              <a:rPr lang="en-US" dirty="0"/>
              <a:t>Start from the initial set Closure([S’ -&gt; ·S, $])</a:t>
            </a:r>
          </a:p>
          <a:p>
            <a:pPr lvl="1"/>
            <a:r>
              <a:rPr lang="en-US" dirty="0"/>
              <a:t>Construct configuration sets following </a:t>
            </a:r>
            <a:r>
              <a:rPr lang="en-US" dirty="0" err="1"/>
              <a:t>Goto</a:t>
            </a:r>
            <a:r>
              <a:rPr lang="en-US" dirty="0"/>
              <a:t>(I, X)</a:t>
            </a:r>
          </a:p>
          <a:p>
            <a:pPr lvl="1"/>
            <a:r>
              <a:rPr lang="en-US" dirty="0"/>
              <a:t>Repeat until no new sets can be added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A721E-986A-9C4B-8AFF-ADF7B808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8F1614-681A-0741-93F5-BC2FCE2D02DC}"/>
              </a:ext>
            </a:extLst>
          </p:cNvPr>
          <p:cNvSpPr txBox="1"/>
          <p:nvPr/>
        </p:nvSpPr>
        <p:spPr>
          <a:xfrm>
            <a:off x="1187624" y="4445799"/>
            <a:ext cx="168988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baseline="-25000" dirty="0"/>
              <a:t>0</a:t>
            </a:r>
            <a:r>
              <a:rPr lang="en-US" sz="2400" dirty="0"/>
              <a:t>:</a:t>
            </a:r>
          </a:p>
          <a:p>
            <a:r>
              <a:rPr lang="en-US" sz="2400" dirty="0"/>
              <a:t>S’ -&gt; ·S, $</a:t>
            </a:r>
          </a:p>
          <a:p>
            <a:r>
              <a:rPr lang="en-US" sz="2400" dirty="0"/>
              <a:t>S -&gt; .XX, $</a:t>
            </a:r>
          </a:p>
          <a:p>
            <a:r>
              <a:rPr lang="en-US" sz="2400" dirty="0"/>
              <a:t>X -&gt; .</a:t>
            </a:r>
            <a:r>
              <a:rPr lang="en-US" sz="2400" dirty="0" err="1"/>
              <a:t>aX</a:t>
            </a:r>
            <a:r>
              <a:rPr lang="en-US" sz="2400" dirty="0"/>
              <a:t>, a/b</a:t>
            </a:r>
          </a:p>
          <a:p>
            <a:r>
              <a:rPr lang="en-US" sz="2400" dirty="0"/>
              <a:t>X -&gt; .b, a/b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47C9E1-B979-9E4A-8CAD-E5DC1B4D8199}"/>
              </a:ext>
            </a:extLst>
          </p:cNvPr>
          <p:cNvGrpSpPr/>
          <p:nvPr/>
        </p:nvGrpSpPr>
        <p:grpSpPr>
          <a:xfrm>
            <a:off x="3203848" y="4630465"/>
            <a:ext cx="3613522" cy="1569660"/>
            <a:chOff x="3203848" y="4630465"/>
            <a:chExt cx="3613522" cy="15696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B3EDDF-0E02-8C44-BFCC-D979697A94F2}"/>
                </a:ext>
              </a:extLst>
            </p:cNvPr>
            <p:cNvSpPr txBox="1"/>
            <p:nvPr/>
          </p:nvSpPr>
          <p:spPr>
            <a:xfrm>
              <a:off x="4572000" y="4630465"/>
              <a:ext cx="2245370" cy="1569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</a:t>
              </a:r>
              <a:r>
                <a:rPr lang="en-US" sz="2400" baseline="-25000" dirty="0"/>
                <a:t>2</a:t>
              </a:r>
              <a:r>
                <a:rPr lang="en-US" sz="2400" dirty="0"/>
                <a:t>:</a:t>
              </a:r>
            </a:p>
            <a:p>
              <a:r>
                <a:rPr lang="en-US" sz="2400" dirty="0"/>
                <a:t>S -&gt; X.X, $</a:t>
              </a:r>
            </a:p>
            <a:p>
              <a:endParaRPr lang="en-US" sz="2400" dirty="0"/>
            </a:p>
            <a:p>
              <a:endParaRPr lang="en-US" sz="240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450B338-9643-D841-B33C-145327AB5873}"/>
                </a:ext>
              </a:extLst>
            </p:cNvPr>
            <p:cNvGrpSpPr/>
            <p:nvPr/>
          </p:nvGrpSpPr>
          <p:grpSpPr>
            <a:xfrm>
              <a:off x="3203848" y="5085184"/>
              <a:ext cx="1080120" cy="729161"/>
              <a:chOff x="3203848" y="5085184"/>
              <a:chExt cx="1080120" cy="729161"/>
            </a:xfrm>
          </p:grpSpPr>
          <p:sp>
            <p:nvSpPr>
              <p:cNvPr id="10" name="Right Arrow 9">
                <a:extLst>
                  <a:ext uri="{FF2B5EF4-FFF2-40B4-BE49-F238E27FC236}">
                    <a16:creationId xmlns:a16="http://schemas.microsoft.com/office/drawing/2014/main" id="{1AFE14FB-2A6A-2148-91DC-12C839AC55B7}"/>
                  </a:ext>
                </a:extLst>
              </p:cNvPr>
              <p:cNvSpPr/>
              <p:nvPr/>
            </p:nvSpPr>
            <p:spPr>
              <a:xfrm>
                <a:off x="3203848" y="5329713"/>
                <a:ext cx="1080120" cy="484632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B5C318-E4F0-1F4B-B7EA-D0222695C945}"/>
                  </a:ext>
                </a:extLst>
              </p:cNvPr>
              <p:cNvSpPr txBox="1"/>
              <p:nvPr/>
            </p:nvSpPr>
            <p:spPr>
              <a:xfrm>
                <a:off x="3552272" y="5085184"/>
                <a:ext cx="3449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X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82AC42-4F7B-C846-B467-2AA8F641F08F}"/>
              </a:ext>
            </a:extLst>
          </p:cNvPr>
          <p:cNvGrpSpPr/>
          <p:nvPr/>
        </p:nvGrpSpPr>
        <p:grpSpPr>
          <a:xfrm>
            <a:off x="6961386" y="4630465"/>
            <a:ext cx="2147118" cy="1569660"/>
            <a:chOff x="6961386" y="4630465"/>
            <a:chExt cx="2147118" cy="15696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D7B2FC-6473-4644-A96B-BFDA6E306D5A}"/>
                </a:ext>
              </a:extLst>
            </p:cNvPr>
            <p:cNvSpPr txBox="1"/>
            <p:nvPr/>
          </p:nvSpPr>
          <p:spPr>
            <a:xfrm>
              <a:off x="7691128" y="4630465"/>
              <a:ext cx="1417376" cy="1569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</a:t>
              </a:r>
              <a:r>
                <a:rPr lang="en-US" sz="2400" baseline="-25000" dirty="0"/>
                <a:t>2</a:t>
              </a:r>
              <a:r>
                <a:rPr lang="en-US" sz="2400" dirty="0"/>
                <a:t>:</a:t>
              </a:r>
            </a:p>
            <a:p>
              <a:r>
                <a:rPr lang="en-US" sz="2400" dirty="0"/>
                <a:t>S -&gt; X.X, $</a:t>
              </a:r>
            </a:p>
            <a:p>
              <a:r>
                <a:rPr lang="en-US" sz="2400" dirty="0"/>
                <a:t>X -&gt; .</a:t>
              </a:r>
              <a:r>
                <a:rPr lang="en-US" sz="2400" dirty="0" err="1"/>
                <a:t>aX</a:t>
              </a:r>
              <a:r>
                <a:rPr lang="en-US" sz="2400" dirty="0"/>
                <a:t>, $</a:t>
              </a:r>
            </a:p>
            <a:p>
              <a:r>
                <a:rPr lang="en-US" sz="2400" dirty="0"/>
                <a:t>X -&gt; .b, $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807490BB-B2D1-B148-B21B-94E56EE2224D}"/>
                </a:ext>
              </a:extLst>
            </p:cNvPr>
            <p:cNvSpPr/>
            <p:nvPr/>
          </p:nvSpPr>
          <p:spPr>
            <a:xfrm>
              <a:off x="6961386" y="5341197"/>
              <a:ext cx="634950" cy="4846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CED1B4E-50C0-3946-A7B5-45DD1601CEE6}"/>
              </a:ext>
            </a:extLst>
          </p:cNvPr>
          <p:cNvSpPr txBox="1"/>
          <p:nvPr/>
        </p:nvSpPr>
        <p:spPr>
          <a:xfrm>
            <a:off x="4572000" y="5373216"/>
            <a:ext cx="2275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 -&gt; .</a:t>
            </a:r>
            <a:r>
              <a:rPr lang="en-US" sz="2400" dirty="0" err="1"/>
              <a:t>aX</a:t>
            </a:r>
            <a:r>
              <a:rPr lang="en-US" sz="2400" dirty="0"/>
              <a:t>, First(</a:t>
            </a:r>
            <a:r>
              <a:rPr lang="en-US" sz="2400" dirty="0" err="1"/>
              <a:t>ε</a:t>
            </a:r>
            <a:r>
              <a:rPr lang="en-US" sz="2400" dirty="0"/>
              <a:t>$)</a:t>
            </a:r>
          </a:p>
          <a:p>
            <a:r>
              <a:rPr lang="en-US" sz="2400" dirty="0"/>
              <a:t>X -&gt; .b, First(</a:t>
            </a:r>
            <a:r>
              <a:rPr lang="en-US" sz="2400" dirty="0" err="1"/>
              <a:t>ε</a:t>
            </a:r>
            <a:r>
              <a:rPr lang="en-US" sz="2400" dirty="0"/>
              <a:t>$)</a:t>
            </a:r>
          </a:p>
        </p:txBody>
      </p:sp>
    </p:spTree>
    <p:extLst>
      <p:ext uri="{BB962C8B-B14F-4D97-AF65-F5344CB8AC3E}">
        <p14:creationId xmlns:p14="http://schemas.microsoft.com/office/powerpoint/2010/main" val="269734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03DBE-8842-3740-8ABA-CC3507C6A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A490B-1E1B-B947-B1F4-F3B2DD90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EA262-8CB1-4E4D-B662-4D9EA409D0F5}"/>
              </a:ext>
            </a:extLst>
          </p:cNvPr>
          <p:cNvSpPr txBox="1"/>
          <p:nvPr/>
        </p:nvSpPr>
        <p:spPr>
          <a:xfrm>
            <a:off x="539552" y="1001053"/>
            <a:ext cx="1720343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S’ </a:t>
            </a:r>
            <a:r>
              <a:rPr lang="en-US" sz="2400" dirty="0"/>
              <a:t>→ ·S, $</a:t>
            </a:r>
          </a:p>
          <a:p>
            <a:r>
              <a:rPr lang="en-US" sz="2400" dirty="0"/>
              <a:t>S → ·XX, $</a:t>
            </a:r>
          </a:p>
          <a:p>
            <a:r>
              <a:rPr lang="en-US" sz="2400" dirty="0"/>
              <a:t>X → ·</a:t>
            </a:r>
            <a:r>
              <a:rPr lang="en-US" sz="2400" dirty="0" err="1"/>
              <a:t>aX</a:t>
            </a:r>
            <a:r>
              <a:rPr lang="en-US" sz="2400" dirty="0"/>
              <a:t>, a/b</a:t>
            </a:r>
          </a:p>
          <a:p>
            <a:r>
              <a:rPr lang="en-US" sz="2400" dirty="0"/>
              <a:t>X → ·b, a/b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2B755E-2915-1241-906C-68D15BB76DEC}"/>
              </a:ext>
            </a:extLst>
          </p:cNvPr>
          <p:cNvSpPr txBox="1"/>
          <p:nvPr/>
        </p:nvSpPr>
        <p:spPr>
          <a:xfrm>
            <a:off x="3275856" y="1005778"/>
            <a:ext cx="133671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baseline="-25000" dirty="0"/>
              <a:t>1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S’ </a:t>
            </a:r>
            <a:r>
              <a:rPr lang="en-US" sz="2400" dirty="0"/>
              <a:t>→ ·S, $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BEB2C-1F94-094E-A2D8-70EC2E591603}"/>
              </a:ext>
            </a:extLst>
          </p:cNvPr>
          <p:cNvSpPr txBox="1"/>
          <p:nvPr/>
        </p:nvSpPr>
        <p:spPr>
          <a:xfrm>
            <a:off x="3275856" y="2132856"/>
            <a:ext cx="144783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baseline="-25000" dirty="0"/>
              <a:t>2</a:t>
            </a:r>
            <a:r>
              <a:rPr lang="en-US" altLang="zh-CN" sz="2400" dirty="0"/>
              <a:t>:</a:t>
            </a:r>
          </a:p>
          <a:p>
            <a:r>
              <a:rPr lang="en-US" sz="2400" dirty="0"/>
              <a:t>S → X·X, $</a:t>
            </a:r>
          </a:p>
          <a:p>
            <a:r>
              <a:rPr lang="en-US" sz="2400" dirty="0"/>
              <a:t>X → ·</a:t>
            </a:r>
            <a:r>
              <a:rPr lang="en-US" sz="2400" dirty="0" err="1"/>
              <a:t>aX</a:t>
            </a:r>
            <a:r>
              <a:rPr lang="en-US" sz="2400" dirty="0"/>
              <a:t>, $</a:t>
            </a:r>
          </a:p>
          <a:p>
            <a:r>
              <a:rPr lang="en-US" sz="2400" dirty="0"/>
              <a:t>X → ·b, $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1AF51-EC8D-9046-87AB-A0F3B7B18355}"/>
              </a:ext>
            </a:extLst>
          </p:cNvPr>
          <p:cNvSpPr txBox="1"/>
          <p:nvPr/>
        </p:nvSpPr>
        <p:spPr>
          <a:xfrm>
            <a:off x="3275856" y="5171708"/>
            <a:ext cx="1720343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baseline="-25000" dirty="0"/>
              <a:t>3</a:t>
            </a:r>
            <a:r>
              <a:rPr lang="en-US" altLang="zh-CN" sz="2400" dirty="0"/>
              <a:t>:</a:t>
            </a:r>
          </a:p>
          <a:p>
            <a:r>
              <a:rPr lang="en-US" sz="2400" dirty="0"/>
              <a:t>X → </a:t>
            </a:r>
            <a:r>
              <a:rPr lang="en-US" sz="2400" dirty="0" err="1"/>
              <a:t>a·X</a:t>
            </a:r>
            <a:r>
              <a:rPr lang="en-US" sz="2400" dirty="0"/>
              <a:t>, a/b</a:t>
            </a:r>
          </a:p>
          <a:p>
            <a:r>
              <a:rPr lang="en-US" sz="2400" dirty="0"/>
              <a:t>X → ·</a:t>
            </a:r>
            <a:r>
              <a:rPr lang="en-US" sz="2400" dirty="0" err="1"/>
              <a:t>aX</a:t>
            </a:r>
            <a:r>
              <a:rPr lang="en-US" sz="2400" dirty="0"/>
              <a:t>, a/b</a:t>
            </a:r>
          </a:p>
          <a:p>
            <a:r>
              <a:rPr lang="en-US" sz="2400" dirty="0"/>
              <a:t>X → ·b, a/b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2AB44E-1154-154E-8811-5DF7F2504223}"/>
              </a:ext>
            </a:extLst>
          </p:cNvPr>
          <p:cNvSpPr txBox="1"/>
          <p:nvPr/>
        </p:nvSpPr>
        <p:spPr>
          <a:xfrm>
            <a:off x="3263326" y="4008125"/>
            <a:ext cx="157447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baseline="-25000" dirty="0"/>
              <a:t>4</a:t>
            </a:r>
            <a:r>
              <a:rPr lang="en-US" altLang="zh-CN" sz="2400" dirty="0"/>
              <a:t>:</a:t>
            </a:r>
          </a:p>
          <a:p>
            <a:r>
              <a:rPr lang="en-US" sz="2400" dirty="0"/>
              <a:t>X → b·, a/b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CC9A85-730C-E842-A2B1-87D174F70FF0}"/>
              </a:ext>
            </a:extLst>
          </p:cNvPr>
          <p:cNvSpPr txBox="1"/>
          <p:nvPr/>
        </p:nvSpPr>
        <p:spPr>
          <a:xfrm>
            <a:off x="5508104" y="1700808"/>
            <a:ext cx="144142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baseline="-25000" dirty="0"/>
              <a:t>5</a:t>
            </a:r>
            <a:r>
              <a:rPr lang="en-US" altLang="zh-CN" sz="2400" dirty="0"/>
              <a:t>:</a:t>
            </a:r>
          </a:p>
          <a:p>
            <a:r>
              <a:rPr lang="en-US" sz="2400" dirty="0"/>
              <a:t>S → XX·, $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498233-24A2-1242-8FBE-D1F7C41B07D8}"/>
              </a:ext>
            </a:extLst>
          </p:cNvPr>
          <p:cNvSpPr txBox="1"/>
          <p:nvPr/>
        </p:nvSpPr>
        <p:spPr>
          <a:xfrm>
            <a:off x="5508104" y="2708920"/>
            <a:ext cx="144783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baseline="-25000" dirty="0"/>
              <a:t>6</a:t>
            </a:r>
            <a:r>
              <a:rPr lang="en-US" altLang="zh-CN" sz="2400" dirty="0"/>
              <a:t>:</a:t>
            </a:r>
          </a:p>
          <a:p>
            <a:r>
              <a:rPr lang="en-US" sz="2400" dirty="0"/>
              <a:t>X → </a:t>
            </a:r>
            <a:r>
              <a:rPr lang="en-US" sz="2400" dirty="0" err="1"/>
              <a:t>a·X</a:t>
            </a:r>
            <a:r>
              <a:rPr lang="en-US" sz="2400" dirty="0"/>
              <a:t>, $</a:t>
            </a:r>
          </a:p>
          <a:p>
            <a:r>
              <a:rPr lang="en-US" sz="2400" dirty="0"/>
              <a:t>X → .</a:t>
            </a:r>
            <a:r>
              <a:rPr lang="en-US" sz="2400" dirty="0" err="1"/>
              <a:t>aX</a:t>
            </a:r>
            <a:r>
              <a:rPr lang="en-US" sz="2400" dirty="0"/>
              <a:t>, $</a:t>
            </a:r>
          </a:p>
          <a:p>
            <a:r>
              <a:rPr lang="en-US" sz="2400" dirty="0"/>
              <a:t>X → ·b, 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41F4B4-3689-4D42-B872-9E0A462F717A}"/>
              </a:ext>
            </a:extLst>
          </p:cNvPr>
          <p:cNvSpPr txBox="1"/>
          <p:nvPr/>
        </p:nvSpPr>
        <p:spPr>
          <a:xfrm>
            <a:off x="5518611" y="4542219"/>
            <a:ext cx="130195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baseline="-25000" dirty="0"/>
              <a:t>7</a:t>
            </a:r>
            <a:r>
              <a:rPr lang="en-US" altLang="zh-CN" sz="2400" dirty="0"/>
              <a:t>:</a:t>
            </a:r>
          </a:p>
          <a:p>
            <a:r>
              <a:rPr lang="en-US" sz="2400" dirty="0"/>
              <a:t>X → b·, $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170F77-C139-0844-8DD1-3B74D6B608A4}"/>
              </a:ext>
            </a:extLst>
          </p:cNvPr>
          <p:cNvSpPr txBox="1"/>
          <p:nvPr/>
        </p:nvSpPr>
        <p:spPr>
          <a:xfrm>
            <a:off x="7668344" y="2708920"/>
            <a:ext cx="144783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baseline="-25000" dirty="0"/>
              <a:t>9</a:t>
            </a:r>
            <a:r>
              <a:rPr lang="en-US" altLang="zh-CN" sz="2400" dirty="0"/>
              <a:t>:</a:t>
            </a:r>
          </a:p>
          <a:p>
            <a:r>
              <a:rPr lang="en-US" sz="2400" dirty="0"/>
              <a:t>X → </a:t>
            </a:r>
            <a:r>
              <a:rPr lang="en-US" sz="2400" dirty="0" err="1"/>
              <a:t>aX</a:t>
            </a:r>
            <a:r>
              <a:rPr lang="en-US" sz="2400" dirty="0"/>
              <a:t>·, $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4268F-77E8-AA49-9FBD-BA47FC48694F}"/>
              </a:ext>
            </a:extLst>
          </p:cNvPr>
          <p:cNvSpPr txBox="1"/>
          <p:nvPr/>
        </p:nvSpPr>
        <p:spPr>
          <a:xfrm>
            <a:off x="5508796" y="5545246"/>
            <a:ext cx="172034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baseline="-25000" dirty="0"/>
              <a:t>8</a:t>
            </a:r>
            <a:r>
              <a:rPr lang="en-US" altLang="zh-CN" sz="2400" dirty="0"/>
              <a:t>:</a:t>
            </a:r>
          </a:p>
          <a:p>
            <a:r>
              <a:rPr lang="en-US" sz="2400" dirty="0"/>
              <a:t>X → </a:t>
            </a:r>
            <a:r>
              <a:rPr lang="en-US" sz="2400" dirty="0" err="1"/>
              <a:t>aX</a:t>
            </a:r>
            <a:r>
              <a:rPr lang="en-US" sz="2400" dirty="0"/>
              <a:t>·, a/b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4A7500-63F1-2445-B35E-5FDE1CFA58AD}"/>
              </a:ext>
            </a:extLst>
          </p:cNvPr>
          <p:cNvGrpSpPr/>
          <p:nvPr/>
        </p:nvGrpSpPr>
        <p:grpSpPr>
          <a:xfrm>
            <a:off x="2272044" y="1002362"/>
            <a:ext cx="978408" cy="461665"/>
            <a:chOff x="3688794" y="1124744"/>
            <a:chExt cx="978408" cy="46166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97F5A5A-01BA-004B-9709-00E2AC6DAF5B}"/>
                </a:ext>
              </a:extLst>
            </p:cNvPr>
            <p:cNvCxnSpPr>
              <a:cxnSpLocks/>
            </p:cNvCxnSpPr>
            <p:nvPr/>
          </p:nvCxnSpPr>
          <p:spPr>
            <a:xfrm>
              <a:off x="3688794" y="1529572"/>
              <a:ext cx="978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AA2F70-BDBF-EF47-9163-5A76A39184EA}"/>
                </a:ext>
              </a:extLst>
            </p:cNvPr>
            <p:cNvSpPr txBox="1"/>
            <p:nvPr/>
          </p:nvSpPr>
          <p:spPr>
            <a:xfrm>
              <a:off x="4006836" y="1124744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E4637F-239C-AA44-8619-72145E62F81A}"/>
              </a:ext>
            </a:extLst>
          </p:cNvPr>
          <p:cNvGrpSpPr/>
          <p:nvPr/>
        </p:nvGrpSpPr>
        <p:grpSpPr>
          <a:xfrm>
            <a:off x="2257174" y="2221266"/>
            <a:ext cx="978408" cy="461665"/>
            <a:chOff x="3688794" y="1124744"/>
            <a:chExt cx="978408" cy="46166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FFB517A-BD77-D548-B466-5588E15E032C}"/>
                </a:ext>
              </a:extLst>
            </p:cNvPr>
            <p:cNvCxnSpPr>
              <a:cxnSpLocks/>
            </p:cNvCxnSpPr>
            <p:nvPr/>
          </p:nvCxnSpPr>
          <p:spPr>
            <a:xfrm>
              <a:off x="3688794" y="1529572"/>
              <a:ext cx="978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2153FA-AB3B-4A49-8A45-9AA3B6DE77BF}"/>
                </a:ext>
              </a:extLst>
            </p:cNvPr>
            <p:cNvSpPr txBox="1"/>
            <p:nvPr/>
          </p:nvSpPr>
          <p:spPr>
            <a:xfrm>
              <a:off x="4006836" y="1124744"/>
              <a:ext cx="344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036F49-39C0-3A4D-8712-4DEA0EAE6187}"/>
              </a:ext>
            </a:extLst>
          </p:cNvPr>
          <p:cNvGrpSpPr/>
          <p:nvPr/>
        </p:nvGrpSpPr>
        <p:grpSpPr>
          <a:xfrm>
            <a:off x="4723688" y="2048582"/>
            <a:ext cx="795528" cy="461665"/>
            <a:chOff x="3688794" y="1124744"/>
            <a:chExt cx="795528" cy="46166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DB49E8B-7056-A049-84E3-5E2E3B84D7D8}"/>
                </a:ext>
              </a:extLst>
            </p:cNvPr>
            <p:cNvCxnSpPr>
              <a:cxnSpLocks/>
            </p:cNvCxnSpPr>
            <p:nvPr/>
          </p:nvCxnSpPr>
          <p:spPr>
            <a:xfrm>
              <a:off x="3688794" y="1529572"/>
              <a:ext cx="7955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64A30D-4595-1E43-B7C9-1545FEABF78C}"/>
                </a:ext>
              </a:extLst>
            </p:cNvPr>
            <p:cNvSpPr txBox="1"/>
            <p:nvPr/>
          </p:nvSpPr>
          <p:spPr>
            <a:xfrm>
              <a:off x="3897146" y="1124744"/>
              <a:ext cx="344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A4C805-5621-DC44-AF92-C0FF9EEE80FC}"/>
              </a:ext>
            </a:extLst>
          </p:cNvPr>
          <p:cNvGrpSpPr/>
          <p:nvPr/>
        </p:nvGrpSpPr>
        <p:grpSpPr>
          <a:xfrm>
            <a:off x="4712576" y="2926035"/>
            <a:ext cx="795528" cy="461665"/>
            <a:chOff x="3688794" y="1124744"/>
            <a:chExt cx="795528" cy="461665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6BA1C91-3568-924D-A2B7-3BC9329E4FE0}"/>
                </a:ext>
              </a:extLst>
            </p:cNvPr>
            <p:cNvCxnSpPr>
              <a:cxnSpLocks/>
            </p:cNvCxnSpPr>
            <p:nvPr/>
          </p:nvCxnSpPr>
          <p:spPr>
            <a:xfrm>
              <a:off x="3688794" y="1529572"/>
              <a:ext cx="7955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92AA7A-1536-6644-AC1E-87F793F364E3}"/>
                </a:ext>
              </a:extLst>
            </p:cNvPr>
            <p:cNvSpPr txBox="1"/>
            <p:nvPr/>
          </p:nvSpPr>
          <p:spPr>
            <a:xfrm>
              <a:off x="3897146" y="1124744"/>
              <a:ext cx="332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344B8F-74C0-314B-BF10-7BE6DD277334}"/>
              </a:ext>
            </a:extLst>
          </p:cNvPr>
          <p:cNvGrpSpPr/>
          <p:nvPr/>
        </p:nvGrpSpPr>
        <p:grpSpPr>
          <a:xfrm>
            <a:off x="6944824" y="2731615"/>
            <a:ext cx="704088" cy="461665"/>
            <a:chOff x="3688794" y="1124744"/>
            <a:chExt cx="704088" cy="461665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D283631-6E0D-9D4B-A878-B46B667BE95B}"/>
                </a:ext>
              </a:extLst>
            </p:cNvPr>
            <p:cNvCxnSpPr>
              <a:cxnSpLocks/>
            </p:cNvCxnSpPr>
            <p:nvPr/>
          </p:nvCxnSpPr>
          <p:spPr>
            <a:xfrm>
              <a:off x="3688794" y="1529572"/>
              <a:ext cx="7040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921C13-4C13-C243-AC17-4E7A8C214804}"/>
                </a:ext>
              </a:extLst>
            </p:cNvPr>
            <p:cNvSpPr txBox="1"/>
            <p:nvPr/>
          </p:nvSpPr>
          <p:spPr>
            <a:xfrm>
              <a:off x="3897146" y="1124744"/>
              <a:ext cx="344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</a:p>
          </p:txBody>
        </p:sp>
      </p:grp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975222C-3E43-3C46-A05A-688722DF762C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713934" y="3394615"/>
            <a:ext cx="2980343" cy="21435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8779BD2-029E-5241-AC7C-6A36B1017A34}"/>
              </a:ext>
            </a:extLst>
          </p:cNvPr>
          <p:cNvSpPr txBox="1"/>
          <p:nvPr/>
        </p:nvSpPr>
        <p:spPr>
          <a:xfrm>
            <a:off x="1862485" y="4710043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5E1C7259-D02A-8342-B1D4-38A1A9F332A9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H="1">
            <a:off x="1816918" y="2977215"/>
            <a:ext cx="1461175" cy="143164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0F15A9F-E810-5A4A-87FD-AAB8419E2529}"/>
              </a:ext>
            </a:extLst>
          </p:cNvPr>
          <p:cNvSpPr txBox="1"/>
          <p:nvPr/>
        </p:nvSpPr>
        <p:spPr>
          <a:xfrm>
            <a:off x="2239413" y="3557329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6D36A5C-9862-6342-AC2F-946FC0CF62E1}"/>
              </a:ext>
            </a:extLst>
          </p:cNvPr>
          <p:cNvGrpSpPr/>
          <p:nvPr/>
        </p:nvGrpSpPr>
        <p:grpSpPr>
          <a:xfrm>
            <a:off x="6156176" y="4188110"/>
            <a:ext cx="346570" cy="461665"/>
            <a:chOff x="6156176" y="4188110"/>
            <a:chExt cx="346570" cy="461665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5B7314B-6E91-194A-BD96-19AFC1EB7D88}"/>
                </a:ext>
              </a:extLst>
            </p:cNvPr>
            <p:cNvCxnSpPr>
              <a:cxnSpLocks/>
            </p:cNvCxnSpPr>
            <p:nvPr/>
          </p:nvCxnSpPr>
          <p:spPr>
            <a:xfrm>
              <a:off x="6169590" y="4293096"/>
              <a:ext cx="1" cy="2377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0D555B1-AB06-3D4B-BCC6-3B3C2D66001D}"/>
                </a:ext>
              </a:extLst>
            </p:cNvPr>
            <p:cNvSpPr txBox="1"/>
            <p:nvPr/>
          </p:nvSpPr>
          <p:spPr>
            <a:xfrm>
              <a:off x="6156176" y="4188110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E377DB4-C53D-9745-A054-B13BA5C9D834}"/>
              </a:ext>
            </a:extLst>
          </p:cNvPr>
          <p:cNvGrpSpPr/>
          <p:nvPr/>
        </p:nvGrpSpPr>
        <p:grpSpPr>
          <a:xfrm>
            <a:off x="4990871" y="5343599"/>
            <a:ext cx="502159" cy="461665"/>
            <a:chOff x="3709889" y="1313405"/>
            <a:chExt cx="502159" cy="46166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1088B52-837C-2A46-A809-32F2BB59F566}"/>
                </a:ext>
              </a:extLst>
            </p:cNvPr>
            <p:cNvCxnSpPr>
              <a:cxnSpLocks/>
            </p:cNvCxnSpPr>
            <p:nvPr/>
          </p:nvCxnSpPr>
          <p:spPr>
            <a:xfrm>
              <a:off x="3709889" y="1703062"/>
              <a:ext cx="5021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7E57F83-1D7B-9348-A29D-4A094F00CF82}"/>
                </a:ext>
              </a:extLst>
            </p:cNvPr>
            <p:cNvSpPr txBox="1"/>
            <p:nvPr/>
          </p:nvSpPr>
          <p:spPr>
            <a:xfrm>
              <a:off x="3867082" y="1313405"/>
              <a:ext cx="344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</a:p>
          </p:txBody>
        </p:sp>
      </p:grp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96B1B0D8-62C4-674E-A6C7-C7B514D1F5E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97584" y="3772426"/>
            <a:ext cx="1042115" cy="799940"/>
          </a:xfrm>
          <a:prstGeom prst="curvedConnector3">
            <a:avLst>
              <a:gd name="adj1" fmla="val 425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349122E-CFDA-CB4E-9AD7-DA4B9359437A}"/>
              </a:ext>
            </a:extLst>
          </p:cNvPr>
          <p:cNvSpPr txBox="1"/>
          <p:nvPr/>
        </p:nvSpPr>
        <p:spPr>
          <a:xfrm>
            <a:off x="4935001" y="3651338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F81FF98-CD3E-0C49-B4DD-CBE4B2B73BBF}"/>
              </a:ext>
            </a:extLst>
          </p:cNvPr>
          <p:cNvGrpSpPr/>
          <p:nvPr/>
        </p:nvGrpSpPr>
        <p:grpSpPr>
          <a:xfrm>
            <a:off x="6516216" y="3433850"/>
            <a:ext cx="908206" cy="564005"/>
            <a:chOff x="5092919" y="5832826"/>
            <a:chExt cx="908206" cy="564005"/>
          </a:xfrm>
        </p:grpSpPr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5A0CFB3A-E9C0-E24D-BA3A-6799EC4F91D2}"/>
                </a:ext>
              </a:extLst>
            </p:cNvPr>
            <p:cNvSpPr/>
            <p:nvPr/>
          </p:nvSpPr>
          <p:spPr>
            <a:xfrm>
              <a:off x="5092919" y="5832826"/>
              <a:ext cx="889521" cy="564005"/>
            </a:xfrm>
            <a:prstGeom prst="arc">
              <a:avLst>
                <a:gd name="adj1" fmla="val 16200000"/>
                <a:gd name="adj2" fmla="val 5057373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A133AF-F195-8B4D-9C98-43D3DF2ABCAB}"/>
                </a:ext>
              </a:extLst>
            </p:cNvPr>
            <p:cNvSpPr txBox="1"/>
            <p:nvPr/>
          </p:nvSpPr>
          <p:spPr>
            <a:xfrm>
              <a:off x="5668983" y="5843909"/>
              <a:ext cx="332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530E773-18CF-1C4A-8C4E-70AA51C68328}"/>
              </a:ext>
            </a:extLst>
          </p:cNvPr>
          <p:cNvGrpSpPr/>
          <p:nvPr/>
        </p:nvGrpSpPr>
        <p:grpSpPr>
          <a:xfrm>
            <a:off x="3944212" y="4753541"/>
            <a:ext cx="346570" cy="461665"/>
            <a:chOff x="6155294" y="4167068"/>
            <a:chExt cx="346570" cy="461665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3F8BC9D-206D-254A-935F-1D0DEF5CDCC9}"/>
                </a:ext>
              </a:extLst>
            </p:cNvPr>
            <p:cNvCxnSpPr>
              <a:cxnSpLocks/>
            </p:cNvCxnSpPr>
            <p:nvPr/>
          </p:nvCxnSpPr>
          <p:spPr>
            <a:xfrm>
              <a:off x="6169590" y="4210679"/>
              <a:ext cx="1" cy="32004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256B5E-A781-474A-8429-94EA47E5A440}"/>
                </a:ext>
              </a:extLst>
            </p:cNvPr>
            <p:cNvSpPr txBox="1"/>
            <p:nvPr/>
          </p:nvSpPr>
          <p:spPr>
            <a:xfrm>
              <a:off x="6155294" y="4167068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DC3B0BC-074D-0649-A9E7-B61FCCB39980}"/>
              </a:ext>
            </a:extLst>
          </p:cNvPr>
          <p:cNvGrpSpPr/>
          <p:nvPr/>
        </p:nvGrpSpPr>
        <p:grpSpPr>
          <a:xfrm>
            <a:off x="4572000" y="6043657"/>
            <a:ext cx="898864" cy="564005"/>
            <a:chOff x="5092919" y="5832826"/>
            <a:chExt cx="898864" cy="564005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8159B327-C60E-4941-B010-D787ADB99532}"/>
                </a:ext>
              </a:extLst>
            </p:cNvPr>
            <p:cNvSpPr/>
            <p:nvPr/>
          </p:nvSpPr>
          <p:spPr>
            <a:xfrm>
              <a:off x="5092919" y="5832826"/>
              <a:ext cx="889521" cy="564005"/>
            </a:xfrm>
            <a:prstGeom prst="arc">
              <a:avLst>
                <a:gd name="adj1" fmla="val 16200000"/>
                <a:gd name="adj2" fmla="val 5057373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94351BB-4286-7249-AFCE-72E4C80258EC}"/>
                </a:ext>
              </a:extLst>
            </p:cNvPr>
            <p:cNvSpPr txBox="1"/>
            <p:nvPr/>
          </p:nvSpPr>
          <p:spPr>
            <a:xfrm>
              <a:off x="5659641" y="5843909"/>
              <a:ext cx="332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0687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9858-1175-4F4D-B30D-E19A8B4A0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LR(1) Parse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6734B-703C-5E41-BF9C-C8DE73497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80728"/>
            <a:ext cx="8784976" cy="5395515"/>
          </a:xfrm>
        </p:spPr>
        <p:txBody>
          <a:bodyPr>
            <a:normAutofit/>
          </a:bodyPr>
          <a:lstStyle/>
          <a:p>
            <a:r>
              <a:rPr lang="en-US" dirty="0"/>
              <a:t>Shift</a:t>
            </a:r>
          </a:p>
          <a:p>
            <a:pPr lvl="1"/>
            <a:r>
              <a:rPr lang="en-US" dirty="0"/>
              <a:t>Same as LR(0) and SLR(1)</a:t>
            </a:r>
          </a:p>
          <a:p>
            <a:pPr lvl="1"/>
            <a:r>
              <a:rPr lang="en-US" dirty="0"/>
              <a:t>Don’t care the lookahead symbols</a:t>
            </a:r>
          </a:p>
          <a:p>
            <a:r>
              <a:rPr lang="en-US" dirty="0"/>
              <a:t>Reduce</a:t>
            </a:r>
          </a:p>
          <a:p>
            <a:pPr lvl="1"/>
            <a:r>
              <a:rPr lang="en-US" dirty="0"/>
              <a:t>Don’t use Follow set (too coarse-grain[</a:t>
            </a:r>
            <a:r>
              <a:rPr lang="zh-CN" altLang="en-US" dirty="0"/>
              <a:t>粗粒度</a:t>
            </a:r>
            <a:r>
              <a:rPr lang="en-US" dirty="0"/>
              <a:t>])</a:t>
            </a:r>
          </a:p>
          <a:p>
            <a:pPr lvl="1"/>
            <a:r>
              <a:rPr lang="en-US" dirty="0"/>
              <a:t>Reduce only if input matches lookahead for item</a:t>
            </a:r>
          </a:p>
          <a:p>
            <a:r>
              <a:rPr lang="en-US" dirty="0"/>
              <a:t>ACTION and GOTO</a:t>
            </a:r>
          </a:p>
          <a:p>
            <a:pPr lvl="1"/>
            <a:r>
              <a:rPr lang="en-US" dirty="0"/>
              <a:t>If </a:t>
            </a:r>
            <a:r>
              <a:rPr lang="en-US" dirty="0">
                <a:solidFill>
                  <a:srgbClr val="0000FF"/>
                </a:solidFill>
              </a:rPr>
              <a:t>[A -&gt; ⍺·aβ, b] </a:t>
            </a:r>
            <a:r>
              <a:rPr lang="en-US" dirty="0"/>
              <a:t>∈ S</a:t>
            </a:r>
            <a:r>
              <a:rPr lang="en-US" baseline="-25000" dirty="0"/>
              <a:t>i </a:t>
            </a:r>
            <a:r>
              <a:rPr lang="en-US" dirty="0"/>
              <a:t>and </a:t>
            </a:r>
            <a:r>
              <a:rPr lang="en-US" dirty="0" err="1"/>
              <a:t>goto</a:t>
            </a:r>
            <a:r>
              <a:rPr lang="en-US" dirty="0"/>
              <a:t>(S</a:t>
            </a:r>
            <a:r>
              <a:rPr lang="en-US" baseline="-25000" dirty="0"/>
              <a:t>i</a:t>
            </a:r>
            <a:r>
              <a:rPr lang="en-US" dirty="0"/>
              <a:t>, a) = </a:t>
            </a:r>
            <a:r>
              <a:rPr lang="en-US" dirty="0" err="1"/>
              <a:t>S</a:t>
            </a:r>
            <a:r>
              <a:rPr lang="en-US" baseline="-25000" dirty="0" err="1"/>
              <a:t>j</a:t>
            </a:r>
            <a:r>
              <a:rPr lang="en-US" dirty="0"/>
              <a:t>, Action[</a:t>
            </a:r>
            <a:r>
              <a:rPr lang="en-US" dirty="0" err="1"/>
              <a:t>i</a:t>
            </a:r>
            <a:r>
              <a:rPr lang="en-US" dirty="0"/>
              <a:t>, a] = </a:t>
            </a:r>
            <a:r>
              <a:rPr lang="en-US" dirty="0" err="1"/>
              <a:t>sj</a:t>
            </a:r>
            <a:endParaRPr lang="en-US" dirty="0"/>
          </a:p>
          <a:p>
            <a:pPr lvl="2"/>
            <a:r>
              <a:rPr lang="en-US" dirty="0"/>
              <a:t>shift and </a:t>
            </a:r>
            <a:r>
              <a:rPr lang="en-US" dirty="0" err="1"/>
              <a:t>goto</a:t>
            </a:r>
            <a:r>
              <a:rPr lang="en-US" dirty="0"/>
              <a:t> state j if input matches a</a:t>
            </a:r>
          </a:p>
          <a:p>
            <a:pPr lvl="2"/>
            <a:r>
              <a:rPr lang="en-US" dirty="0"/>
              <a:t>Same as SLR(1)</a:t>
            </a:r>
          </a:p>
          <a:p>
            <a:pPr lvl="1"/>
            <a:r>
              <a:rPr lang="en-US" dirty="0"/>
              <a:t>If </a:t>
            </a:r>
            <a:r>
              <a:rPr lang="en-US" dirty="0">
                <a:solidFill>
                  <a:srgbClr val="0000FF"/>
                </a:solidFill>
              </a:rPr>
              <a:t>[A -&gt; ⍺·, a] </a:t>
            </a:r>
            <a:r>
              <a:rPr lang="en-US" dirty="0"/>
              <a:t>∈ S</a:t>
            </a:r>
            <a:r>
              <a:rPr lang="en-US" baseline="-25000" dirty="0"/>
              <a:t>i </a:t>
            </a:r>
            <a:r>
              <a:rPr lang="en-US" dirty="0"/>
              <a:t>, Action[</a:t>
            </a:r>
            <a:r>
              <a:rPr lang="en-US" dirty="0" err="1"/>
              <a:t>i</a:t>
            </a:r>
            <a:r>
              <a:rPr lang="en-US" dirty="0"/>
              <a:t>, a] = r[R]</a:t>
            </a:r>
          </a:p>
          <a:p>
            <a:pPr lvl="2"/>
            <a:r>
              <a:rPr lang="en-US" dirty="0"/>
              <a:t>Reduce R: A -&gt; ⍺ if input matches a</a:t>
            </a:r>
          </a:p>
          <a:p>
            <a:pPr lvl="2"/>
            <a:r>
              <a:rPr lang="en-US" dirty="0"/>
              <a:t>For SLR, reduced if put input matches Follow(A)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2990F-4E64-B243-BCB8-715F1B6F6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852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89DB-6228-6749-91C9-37A7267AD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5AF7D-6AD4-3F4E-9B9D-2FD870B98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A5CB5-D1F9-934F-8A82-B32013898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976"/>
            <a:ext cx="4067944" cy="3013351"/>
          </a:xfrm>
          <a:prstGeom prst="rect">
            <a:avLst/>
          </a:prstGeom>
        </p:spPr>
      </p:pic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1FCF9BD5-FBCD-004A-AF56-F0000CA98E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2475181"/>
              </p:ext>
            </p:extLst>
          </p:nvPr>
        </p:nvGraphicFramePr>
        <p:xfrm>
          <a:off x="4067944" y="981075"/>
          <a:ext cx="4896672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112">
                  <a:extLst>
                    <a:ext uri="{9D8B030D-6E8A-4147-A177-3AD203B41FA5}">
                      <a16:colId xmlns:a16="http://schemas.microsoft.com/office/drawing/2014/main" val="311326172"/>
                    </a:ext>
                  </a:extLst>
                </a:gridCol>
                <a:gridCol w="816112">
                  <a:extLst>
                    <a:ext uri="{9D8B030D-6E8A-4147-A177-3AD203B41FA5}">
                      <a16:colId xmlns:a16="http://schemas.microsoft.com/office/drawing/2014/main" val="1584316617"/>
                    </a:ext>
                  </a:extLst>
                </a:gridCol>
                <a:gridCol w="816112">
                  <a:extLst>
                    <a:ext uri="{9D8B030D-6E8A-4147-A177-3AD203B41FA5}">
                      <a16:colId xmlns:a16="http://schemas.microsoft.com/office/drawing/2014/main" val="3073698402"/>
                    </a:ext>
                  </a:extLst>
                </a:gridCol>
                <a:gridCol w="816112">
                  <a:extLst>
                    <a:ext uri="{9D8B030D-6E8A-4147-A177-3AD203B41FA5}">
                      <a16:colId xmlns:a16="http://schemas.microsoft.com/office/drawing/2014/main" val="2764185901"/>
                    </a:ext>
                  </a:extLst>
                </a:gridCol>
                <a:gridCol w="816112">
                  <a:extLst>
                    <a:ext uri="{9D8B030D-6E8A-4147-A177-3AD203B41FA5}">
                      <a16:colId xmlns:a16="http://schemas.microsoft.com/office/drawing/2014/main" val="2621544322"/>
                    </a:ext>
                  </a:extLst>
                </a:gridCol>
                <a:gridCol w="816112">
                  <a:extLst>
                    <a:ext uri="{9D8B030D-6E8A-4147-A177-3AD203B41FA5}">
                      <a16:colId xmlns:a16="http://schemas.microsoft.com/office/drawing/2014/main" val="4175972455"/>
                    </a:ext>
                  </a:extLst>
                </a:gridCol>
              </a:tblGrid>
              <a:tr h="327998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State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GOTO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6579"/>
                  </a:ext>
                </a:extLst>
              </a:tr>
              <a:tr h="32799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161324"/>
                  </a:ext>
                </a:extLst>
              </a:tr>
              <a:tr h="3279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804771"/>
                  </a:ext>
                </a:extLst>
              </a:tr>
              <a:tr h="3279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861341"/>
                  </a:ext>
                </a:extLst>
              </a:tr>
              <a:tr h="3279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065"/>
                  </a:ext>
                </a:extLst>
              </a:tr>
              <a:tr h="3279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560573"/>
                  </a:ext>
                </a:extLst>
              </a:tr>
              <a:tr h="3279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45272"/>
                  </a:ext>
                </a:extLst>
              </a:tr>
              <a:tr h="3279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360014"/>
                  </a:ext>
                </a:extLst>
              </a:tr>
              <a:tr h="3279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028018"/>
                  </a:ext>
                </a:extLst>
              </a:tr>
              <a:tr h="3279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164356"/>
                  </a:ext>
                </a:extLst>
              </a:tr>
              <a:tr h="3279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28594"/>
                  </a:ext>
                </a:extLst>
              </a:tr>
              <a:tr h="3279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69437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F033D45-B1C5-CC48-A06C-6556338340AC}"/>
              </a:ext>
            </a:extLst>
          </p:cNvPr>
          <p:cNvSpPr txBox="1"/>
          <p:nvPr/>
        </p:nvSpPr>
        <p:spPr>
          <a:xfrm>
            <a:off x="499675" y="1389523"/>
            <a:ext cx="14478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(0) S’ -&gt; S</a:t>
            </a:r>
          </a:p>
          <a:p>
            <a:pPr marL="342900" indent="-342900">
              <a:buAutoNum type="arabicParenBoth"/>
            </a:pPr>
            <a:r>
              <a:rPr lang="en-US" sz="2400" dirty="0"/>
              <a:t> S -&gt; XX</a:t>
            </a:r>
          </a:p>
          <a:p>
            <a:pPr marL="342900" indent="-342900">
              <a:buAutoNum type="arabicParenBoth"/>
            </a:pPr>
            <a:r>
              <a:rPr lang="en-US" sz="2400" dirty="0"/>
              <a:t> X -&gt; </a:t>
            </a:r>
            <a:r>
              <a:rPr lang="en-US" sz="2400" dirty="0" err="1"/>
              <a:t>aX</a:t>
            </a:r>
            <a:endParaRPr lang="en-US" sz="2400" dirty="0"/>
          </a:p>
          <a:p>
            <a:pPr marL="342900" indent="-342900">
              <a:buAutoNum type="arabicParenBoth"/>
            </a:pPr>
            <a:r>
              <a:rPr lang="en-US" sz="2400" dirty="0"/>
              <a:t> X -&gt; b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501EA1-C7AD-C049-8E52-43CC4575F373}"/>
              </a:ext>
            </a:extLst>
          </p:cNvPr>
          <p:cNvGrpSpPr/>
          <p:nvPr/>
        </p:nvGrpSpPr>
        <p:grpSpPr>
          <a:xfrm>
            <a:off x="1446776" y="3297178"/>
            <a:ext cx="5861528" cy="2639908"/>
            <a:chOff x="1446776" y="3297178"/>
            <a:chExt cx="5861528" cy="263990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C23B272-D266-3D4E-BED5-F894C75FE82E}"/>
                </a:ext>
              </a:extLst>
            </p:cNvPr>
            <p:cNvGrpSpPr/>
            <p:nvPr/>
          </p:nvGrpSpPr>
          <p:grpSpPr>
            <a:xfrm>
              <a:off x="2476129" y="3297178"/>
              <a:ext cx="4832175" cy="2639908"/>
              <a:chOff x="2476129" y="3297178"/>
              <a:chExt cx="4832175" cy="263990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7559B82-C855-AC4D-A4DB-E7318F469F44}"/>
                  </a:ext>
                </a:extLst>
              </p:cNvPr>
              <p:cNvGrpSpPr/>
              <p:nvPr/>
            </p:nvGrpSpPr>
            <p:grpSpPr>
              <a:xfrm>
                <a:off x="4067944" y="3356992"/>
                <a:ext cx="3240360" cy="2378963"/>
                <a:chOff x="4067944" y="3356992"/>
                <a:chExt cx="3240360" cy="2378963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E560968-F277-C14E-853B-B08AB717D6C5}"/>
                    </a:ext>
                  </a:extLst>
                </p:cNvPr>
                <p:cNvSpPr/>
                <p:nvPr/>
              </p:nvSpPr>
              <p:spPr>
                <a:xfrm>
                  <a:off x="4067944" y="3356992"/>
                  <a:ext cx="3240360" cy="735114"/>
                </a:xfrm>
                <a:prstGeom prst="rect">
                  <a:avLst/>
                </a:prstGeom>
                <a:noFill/>
                <a:ln w="25400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430DE9B-6866-0B48-AE4F-972DF6FEC20E}"/>
                    </a:ext>
                  </a:extLst>
                </p:cNvPr>
                <p:cNvSpPr/>
                <p:nvPr/>
              </p:nvSpPr>
              <p:spPr>
                <a:xfrm>
                  <a:off x="4067944" y="4582478"/>
                  <a:ext cx="3240360" cy="1153477"/>
                </a:xfrm>
                <a:prstGeom prst="rect">
                  <a:avLst/>
                </a:prstGeom>
                <a:noFill/>
                <a:ln w="25400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278F34B-6684-8444-AF58-0D12E264B2B6}"/>
                  </a:ext>
                </a:extLst>
              </p:cNvPr>
              <p:cNvGrpSpPr/>
              <p:nvPr/>
            </p:nvGrpSpPr>
            <p:grpSpPr>
              <a:xfrm>
                <a:off x="2476129" y="3297178"/>
                <a:ext cx="1519807" cy="2639908"/>
                <a:chOff x="2476129" y="3297178"/>
                <a:chExt cx="1519807" cy="2639908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405526-1947-9241-9163-C68A9013DEE5}"/>
                    </a:ext>
                  </a:extLst>
                </p:cNvPr>
                <p:cNvSpPr txBox="1"/>
                <p:nvPr/>
              </p:nvSpPr>
              <p:spPr>
                <a:xfrm>
                  <a:off x="2490445" y="3297178"/>
                  <a:ext cx="56938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FF0000"/>
                      </a:solidFill>
                    </a:rPr>
                    <a:t>✓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8DD807-4FA5-6147-BD25-07F8413C1A21}"/>
                    </a:ext>
                  </a:extLst>
                </p:cNvPr>
                <p:cNvSpPr txBox="1"/>
                <p:nvPr/>
              </p:nvSpPr>
              <p:spPr>
                <a:xfrm>
                  <a:off x="2562453" y="5229200"/>
                  <a:ext cx="56938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FF0000"/>
                      </a:solidFill>
                    </a:rPr>
                    <a:t>✓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81D5942-0402-454B-8839-92A4E36DB931}"/>
                    </a:ext>
                  </a:extLst>
                </p:cNvPr>
                <p:cNvSpPr txBox="1"/>
                <p:nvPr/>
              </p:nvSpPr>
              <p:spPr>
                <a:xfrm>
                  <a:off x="3426549" y="3801234"/>
                  <a:ext cx="56938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FF0000"/>
                      </a:solidFill>
                    </a:rPr>
                    <a:t>✓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45EC20A-DADD-0345-8CE0-34B0C4519C56}"/>
                    </a:ext>
                  </a:extLst>
                </p:cNvPr>
                <p:cNvSpPr txBox="1"/>
                <p:nvPr/>
              </p:nvSpPr>
              <p:spPr>
                <a:xfrm>
                  <a:off x="2476129" y="4761752"/>
                  <a:ext cx="569387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FF0000"/>
                      </a:solidFill>
                    </a:rPr>
                    <a:t>✓</a:t>
                  </a:r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C5AA6C-9399-524C-B885-1F2D078E92CD}"/>
                </a:ext>
              </a:extLst>
            </p:cNvPr>
            <p:cNvSpPr txBox="1"/>
            <p:nvPr/>
          </p:nvSpPr>
          <p:spPr>
            <a:xfrm>
              <a:off x="1446776" y="4482309"/>
              <a:ext cx="5693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</a:rPr>
                <a:t>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74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54341-8B9A-154A-84CB-7B0D2E3C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LR(1) Grammars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80848-F95C-534A-B5CD-6B1CB79B0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80728"/>
            <a:ext cx="8784976" cy="5395515"/>
          </a:xfrm>
        </p:spPr>
        <p:txBody>
          <a:bodyPr>
            <a:normAutofit/>
          </a:bodyPr>
          <a:lstStyle/>
          <a:p>
            <a:r>
              <a:rPr lang="en-US" dirty="0"/>
              <a:t>Every SLR(1) grammar is LR(1), but the LR(1) parser may have more states than SLR(1) parser </a:t>
            </a:r>
          </a:p>
          <a:p>
            <a:pPr lvl="1"/>
            <a:r>
              <a:rPr lang="en-US" dirty="0"/>
              <a:t>LR(1) parser splits states based on differing lookaheads, thus it may avoid conflicts that would otherwise result if using the full Follow set</a:t>
            </a:r>
          </a:p>
          <a:p>
            <a:r>
              <a:rPr lang="en-US" dirty="0"/>
              <a:t>A grammar is LR(1) if the following two conditions hold for each configurating set</a:t>
            </a:r>
          </a:p>
          <a:p>
            <a:pPr lvl="1"/>
            <a:r>
              <a:rPr lang="en-US" dirty="0"/>
              <a:t>(1) For any item [</a:t>
            </a:r>
            <a:r>
              <a:rPr lang="en-US" dirty="0">
                <a:solidFill>
                  <a:srgbClr val="0000FF"/>
                </a:solidFill>
              </a:rPr>
              <a:t>A → </a:t>
            </a:r>
            <a:r>
              <a:rPr lang="en-US" dirty="0" err="1">
                <a:solidFill>
                  <a:srgbClr val="0000FF"/>
                </a:solidFill>
              </a:rPr>
              <a:t>u·xv</a:t>
            </a:r>
            <a:r>
              <a:rPr lang="en-US" dirty="0">
                <a:solidFill>
                  <a:srgbClr val="0000FF"/>
                </a:solidFill>
              </a:rPr>
              <a:t>, a]</a:t>
            </a:r>
            <a:r>
              <a:rPr lang="en-US" dirty="0"/>
              <a:t> in the set, with terminal </a:t>
            </a:r>
            <a:r>
              <a:rPr lang="en-US" i="1" dirty="0">
                <a:solidFill>
                  <a:srgbClr val="0000FF"/>
                </a:solidFill>
              </a:rPr>
              <a:t>x</a:t>
            </a:r>
            <a:r>
              <a:rPr lang="en-US" dirty="0"/>
              <a:t>, there is no item in the set of form [</a:t>
            </a:r>
            <a:r>
              <a:rPr lang="en-US" dirty="0">
                <a:solidFill>
                  <a:srgbClr val="0000FF"/>
                </a:solidFill>
              </a:rPr>
              <a:t>B → v·, x]</a:t>
            </a:r>
            <a:endParaRPr lang="en-US" dirty="0"/>
          </a:p>
          <a:p>
            <a:pPr lvl="2"/>
            <a:r>
              <a:rPr lang="en-US" dirty="0"/>
              <a:t>In the table, this translates no shift-­reduce conflict on any state</a:t>
            </a:r>
          </a:p>
          <a:p>
            <a:pPr lvl="1"/>
            <a:r>
              <a:rPr lang="en-US" dirty="0"/>
              <a:t>(2) The lookaheads for all complete items within the set must be disjoint, e.g. set cannot have both [</a:t>
            </a:r>
            <a:r>
              <a:rPr lang="en-US" dirty="0">
                <a:solidFill>
                  <a:srgbClr val="0000FF"/>
                </a:solidFill>
              </a:rPr>
              <a:t>A → u·, a] and  [B → v·, a]</a:t>
            </a:r>
            <a:endParaRPr lang="en-US" dirty="0"/>
          </a:p>
          <a:p>
            <a:pPr lvl="2"/>
            <a:r>
              <a:rPr lang="en-US" dirty="0"/>
              <a:t>This translates to no reduce-­reduce conflict on any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BE3FD-4DE1-D74F-9C79-232B19C9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1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1721C-6BF5-6E43-A430-F88A92E4E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Questions(1)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BCB5-F309-C34D-A62D-12E586BA0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836712"/>
            <a:ext cx="8784976" cy="55446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LR(0)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在实际中很少使用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，为什么？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SLR(1)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是怎么在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LR(0)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基础上改进的？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怎么理解LR分析中的闭包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Closure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操作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down和Bottom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up两种解析方式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，哪个能覆盖更多的文法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简要解释。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递归下降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Recursive-descent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）和预测（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）分析，哪个更高效？为什么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BB04F-0A6A-3B49-A501-4D8ECB327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D654B-F61C-D442-BEF2-24A9C0CEDA67}"/>
              </a:ext>
            </a:extLst>
          </p:cNvPr>
          <p:cNvSpPr txBox="1"/>
          <p:nvPr/>
        </p:nvSpPr>
        <p:spPr>
          <a:xfrm>
            <a:off x="382308" y="1325959"/>
            <a:ext cx="7070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不进行任何展望</a:t>
            </a:r>
            <a:r>
              <a:rPr lang="en-US" sz="2000" dirty="0">
                <a:solidFill>
                  <a:srgbClr val="0000FF"/>
                </a:solidFill>
              </a:rPr>
              <a:t>(lookahead)</a:t>
            </a:r>
            <a:r>
              <a:rPr lang="zh-CN" altLang="en-US" sz="2000" dirty="0">
                <a:solidFill>
                  <a:srgbClr val="0000FF"/>
                </a:solidFill>
              </a:rPr>
              <a:t>，只利用栈顶信息，极易发生冲突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57E221-AFF1-1F44-9CE3-4B7E36F7E367}"/>
              </a:ext>
            </a:extLst>
          </p:cNvPr>
          <p:cNvSpPr txBox="1"/>
          <p:nvPr/>
        </p:nvSpPr>
        <p:spPr>
          <a:xfrm>
            <a:off x="395536" y="2335355"/>
            <a:ext cx="603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展望</a:t>
            </a:r>
            <a:r>
              <a:rPr lang="en-US" sz="2000" dirty="0">
                <a:solidFill>
                  <a:srgbClr val="0000FF"/>
                </a:solidFill>
              </a:rPr>
              <a:t>(lookahead)</a:t>
            </a:r>
            <a:r>
              <a:rPr lang="en-US" sz="2000" dirty="0" err="1">
                <a:solidFill>
                  <a:srgbClr val="0000FF"/>
                </a:solidFill>
              </a:rPr>
              <a:t>一个输入token</a:t>
            </a:r>
            <a:r>
              <a:rPr lang="zh-CN" altLang="en-US" sz="2000" dirty="0">
                <a:solidFill>
                  <a:srgbClr val="0000FF"/>
                </a:solidFill>
              </a:rPr>
              <a:t>：归约时使用</a:t>
            </a:r>
            <a:r>
              <a:rPr lang="en-US" altLang="zh-CN" sz="2000" dirty="0">
                <a:solidFill>
                  <a:srgbClr val="0000FF"/>
                </a:solidFill>
              </a:rPr>
              <a:t>Follow</a:t>
            </a:r>
            <a:r>
              <a:rPr lang="zh-CN" altLang="en-US" sz="2000" dirty="0">
                <a:solidFill>
                  <a:srgbClr val="0000FF"/>
                </a:solidFill>
              </a:rPr>
              <a:t>集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E375E-E406-2845-A7E7-1B0B6F98F5A8}"/>
              </a:ext>
            </a:extLst>
          </p:cNvPr>
          <p:cNvSpPr txBox="1"/>
          <p:nvPr/>
        </p:nvSpPr>
        <p:spPr>
          <a:xfrm>
            <a:off x="395536" y="3336240"/>
            <a:ext cx="8648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归类“期待”意义上等价的项目，对非终结符结合产生式不断添加新的项目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25869-C862-9046-9B29-B284DB084418}"/>
              </a:ext>
            </a:extLst>
          </p:cNvPr>
          <p:cNvSpPr txBox="1"/>
          <p:nvPr/>
        </p:nvSpPr>
        <p:spPr>
          <a:xfrm>
            <a:off x="395536" y="4765353"/>
            <a:ext cx="4647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</a:rPr>
              <a:t>Bottom-up</a:t>
            </a:r>
            <a:r>
              <a:rPr lang="zh-CN" altLang="en-US" sz="2000" dirty="0">
                <a:solidFill>
                  <a:srgbClr val="0000FF"/>
                </a:solidFill>
              </a:rPr>
              <a:t>，可以处理左递归和共同前缀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541FD1-4FB2-2048-AB14-3711E3D1593E}"/>
              </a:ext>
            </a:extLst>
          </p:cNvPr>
          <p:cNvSpPr txBox="1"/>
          <p:nvPr/>
        </p:nvSpPr>
        <p:spPr>
          <a:xfrm>
            <a:off x="395536" y="6053226"/>
            <a:ext cx="6656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预测，基于</a:t>
            </a:r>
            <a:r>
              <a:rPr lang="en-US" altLang="zh-CN" sz="2000" dirty="0">
                <a:solidFill>
                  <a:srgbClr val="0000FF"/>
                </a:solidFill>
              </a:rPr>
              <a:t>lookahead</a:t>
            </a:r>
            <a:r>
              <a:rPr lang="zh-CN" altLang="en-US" sz="2000" dirty="0">
                <a:solidFill>
                  <a:srgbClr val="0000FF"/>
                </a:solidFill>
              </a:rPr>
              <a:t>来确定使用哪个产生式，避免了回溯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83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C49A-7107-2246-AEC1-F57BB2EDC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LALR(1) Parser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DB53C-6DCA-3240-AA98-54497CEE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LR(1) drawbacks</a:t>
            </a:r>
          </a:p>
          <a:p>
            <a:pPr lvl="1"/>
            <a:r>
              <a:rPr lang="en-US" dirty="0"/>
              <a:t>With state splitting, the LR(1) parser can have many more states than SLR(1) or LR(0) parser</a:t>
            </a:r>
          </a:p>
          <a:p>
            <a:pPr lvl="2"/>
            <a:r>
              <a:rPr lang="en-US" dirty="0"/>
              <a:t>One LR(0) item may split up to many LR(1) items</a:t>
            </a:r>
          </a:p>
          <a:p>
            <a:pPr lvl="2"/>
            <a:r>
              <a:rPr lang="en-US" dirty="0"/>
              <a:t>As many as all possible lookaheads</a:t>
            </a:r>
          </a:p>
          <a:p>
            <a:pPr lvl="2"/>
            <a:r>
              <a:rPr lang="en-US" dirty="0"/>
              <a:t>In theory can lead to an exponential increase in #states</a:t>
            </a:r>
          </a:p>
          <a:p>
            <a:r>
              <a:rPr lang="en-US" dirty="0"/>
              <a:t>LALR (lookahead LR) – compromise LR(1) and SLR(1)</a:t>
            </a:r>
          </a:p>
          <a:p>
            <a:pPr lvl="1"/>
            <a:r>
              <a:rPr lang="en-US" dirty="0"/>
              <a:t>Reduce the number of states in LR(1) parser by merging similar states</a:t>
            </a:r>
          </a:p>
          <a:p>
            <a:pPr lvl="2"/>
            <a:r>
              <a:rPr lang="en-US" dirty="0"/>
              <a:t>Reduces the #states to the same as SLR(1), but still retains the power of LR(1) lookaheads</a:t>
            </a:r>
          </a:p>
          <a:p>
            <a:pPr lvl="1"/>
            <a:r>
              <a:rPr lang="en-US" dirty="0"/>
              <a:t>Similar states: have same number of items, the core of each item is identical, and they differ only in their lookahead 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E9FCE-1D17-2548-A4C4-37718128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929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03DBE-8842-3740-8ABA-CC3507C6A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A490B-1E1B-B947-B1F4-F3B2DD90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EA262-8CB1-4E4D-B662-4D9EA409D0F5}"/>
              </a:ext>
            </a:extLst>
          </p:cNvPr>
          <p:cNvSpPr txBox="1"/>
          <p:nvPr/>
        </p:nvSpPr>
        <p:spPr>
          <a:xfrm>
            <a:off x="539552" y="1001053"/>
            <a:ext cx="1720343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S’ </a:t>
            </a:r>
            <a:r>
              <a:rPr lang="en-US" sz="2400" dirty="0"/>
              <a:t>→ ·S, $</a:t>
            </a:r>
          </a:p>
          <a:p>
            <a:r>
              <a:rPr lang="en-US" sz="2400" dirty="0"/>
              <a:t>S → ·XX, $</a:t>
            </a:r>
          </a:p>
          <a:p>
            <a:r>
              <a:rPr lang="en-US" sz="2400" dirty="0"/>
              <a:t>X → ·</a:t>
            </a:r>
            <a:r>
              <a:rPr lang="en-US" sz="2400" dirty="0" err="1"/>
              <a:t>aX</a:t>
            </a:r>
            <a:r>
              <a:rPr lang="en-US" sz="2400" dirty="0"/>
              <a:t>, a/b</a:t>
            </a:r>
          </a:p>
          <a:p>
            <a:r>
              <a:rPr lang="en-US" sz="2400" dirty="0"/>
              <a:t>X → ·b, a/b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2B755E-2915-1241-906C-68D15BB76DEC}"/>
              </a:ext>
            </a:extLst>
          </p:cNvPr>
          <p:cNvSpPr txBox="1"/>
          <p:nvPr/>
        </p:nvSpPr>
        <p:spPr>
          <a:xfrm>
            <a:off x="3275856" y="1005778"/>
            <a:ext cx="133671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baseline="-25000" dirty="0"/>
              <a:t>1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S’ </a:t>
            </a:r>
            <a:r>
              <a:rPr lang="en-US" sz="2400" dirty="0"/>
              <a:t>→ ·S, $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BEB2C-1F94-094E-A2D8-70EC2E591603}"/>
              </a:ext>
            </a:extLst>
          </p:cNvPr>
          <p:cNvSpPr txBox="1"/>
          <p:nvPr/>
        </p:nvSpPr>
        <p:spPr>
          <a:xfrm>
            <a:off x="3275856" y="2132856"/>
            <a:ext cx="144783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baseline="-25000" dirty="0"/>
              <a:t>2</a:t>
            </a:r>
            <a:r>
              <a:rPr lang="en-US" altLang="zh-CN" sz="2400" dirty="0"/>
              <a:t>:</a:t>
            </a:r>
          </a:p>
          <a:p>
            <a:r>
              <a:rPr lang="en-US" sz="2400" dirty="0"/>
              <a:t>S → X·X, $</a:t>
            </a:r>
          </a:p>
          <a:p>
            <a:r>
              <a:rPr lang="en-US" sz="2400" dirty="0"/>
              <a:t>X → ·</a:t>
            </a:r>
            <a:r>
              <a:rPr lang="en-US" sz="2400" dirty="0" err="1"/>
              <a:t>aX</a:t>
            </a:r>
            <a:r>
              <a:rPr lang="en-US" sz="2400" dirty="0"/>
              <a:t>, $</a:t>
            </a:r>
          </a:p>
          <a:p>
            <a:r>
              <a:rPr lang="en-US" sz="2400" dirty="0"/>
              <a:t>X → ·b, $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1AF51-EC8D-9046-87AB-A0F3B7B18355}"/>
              </a:ext>
            </a:extLst>
          </p:cNvPr>
          <p:cNvSpPr txBox="1"/>
          <p:nvPr/>
        </p:nvSpPr>
        <p:spPr>
          <a:xfrm>
            <a:off x="3275856" y="5171708"/>
            <a:ext cx="1720343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baseline="-25000" dirty="0"/>
              <a:t>3</a:t>
            </a:r>
            <a:r>
              <a:rPr lang="en-US" altLang="zh-CN" sz="2400" dirty="0"/>
              <a:t>:</a:t>
            </a:r>
          </a:p>
          <a:p>
            <a:r>
              <a:rPr lang="en-US" sz="2400" dirty="0"/>
              <a:t>X → </a:t>
            </a:r>
            <a:r>
              <a:rPr lang="en-US" sz="2400" dirty="0" err="1"/>
              <a:t>a·X</a:t>
            </a:r>
            <a:r>
              <a:rPr lang="en-US" sz="2400" dirty="0"/>
              <a:t>, a/b</a:t>
            </a:r>
          </a:p>
          <a:p>
            <a:r>
              <a:rPr lang="en-US" sz="2400" dirty="0"/>
              <a:t>X → ·</a:t>
            </a:r>
            <a:r>
              <a:rPr lang="en-US" sz="2400" dirty="0" err="1"/>
              <a:t>aX</a:t>
            </a:r>
            <a:r>
              <a:rPr lang="en-US" sz="2400" dirty="0"/>
              <a:t>, a/b</a:t>
            </a:r>
          </a:p>
          <a:p>
            <a:r>
              <a:rPr lang="en-US" sz="2400" dirty="0"/>
              <a:t>X → ·b, a/b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2AB44E-1154-154E-8811-5DF7F2504223}"/>
              </a:ext>
            </a:extLst>
          </p:cNvPr>
          <p:cNvSpPr txBox="1"/>
          <p:nvPr/>
        </p:nvSpPr>
        <p:spPr>
          <a:xfrm>
            <a:off x="3263326" y="4008125"/>
            <a:ext cx="157447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baseline="-25000" dirty="0"/>
              <a:t>4</a:t>
            </a:r>
            <a:r>
              <a:rPr lang="en-US" altLang="zh-CN" sz="2400" dirty="0"/>
              <a:t>:</a:t>
            </a:r>
          </a:p>
          <a:p>
            <a:r>
              <a:rPr lang="en-US" sz="2400" dirty="0"/>
              <a:t>X → b·, a/b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CC9A85-730C-E842-A2B1-87D174F70FF0}"/>
              </a:ext>
            </a:extLst>
          </p:cNvPr>
          <p:cNvSpPr txBox="1"/>
          <p:nvPr/>
        </p:nvSpPr>
        <p:spPr>
          <a:xfrm>
            <a:off x="5508104" y="1700808"/>
            <a:ext cx="144142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baseline="-25000" dirty="0"/>
              <a:t>5</a:t>
            </a:r>
            <a:r>
              <a:rPr lang="en-US" altLang="zh-CN" sz="2400" dirty="0"/>
              <a:t>:</a:t>
            </a:r>
          </a:p>
          <a:p>
            <a:r>
              <a:rPr lang="en-US" sz="2400" dirty="0"/>
              <a:t>S → XX·, $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498233-24A2-1242-8FBE-D1F7C41B07D8}"/>
              </a:ext>
            </a:extLst>
          </p:cNvPr>
          <p:cNvSpPr txBox="1"/>
          <p:nvPr/>
        </p:nvSpPr>
        <p:spPr>
          <a:xfrm>
            <a:off x="5508104" y="2708920"/>
            <a:ext cx="1447832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baseline="-25000" dirty="0"/>
              <a:t>6</a:t>
            </a:r>
            <a:r>
              <a:rPr lang="en-US" altLang="zh-CN" sz="2400" dirty="0"/>
              <a:t>:</a:t>
            </a:r>
          </a:p>
          <a:p>
            <a:r>
              <a:rPr lang="en-US" sz="2400" dirty="0"/>
              <a:t>X → </a:t>
            </a:r>
            <a:r>
              <a:rPr lang="en-US" sz="2400" dirty="0" err="1"/>
              <a:t>a·X</a:t>
            </a:r>
            <a:r>
              <a:rPr lang="en-US" sz="2400" dirty="0"/>
              <a:t>, $</a:t>
            </a:r>
          </a:p>
          <a:p>
            <a:r>
              <a:rPr lang="en-US" sz="2400" dirty="0"/>
              <a:t>X → .</a:t>
            </a:r>
            <a:r>
              <a:rPr lang="en-US" sz="2400" dirty="0" err="1"/>
              <a:t>aX</a:t>
            </a:r>
            <a:r>
              <a:rPr lang="en-US" sz="2400" dirty="0"/>
              <a:t>, $</a:t>
            </a:r>
          </a:p>
          <a:p>
            <a:r>
              <a:rPr lang="en-US" sz="2400" dirty="0"/>
              <a:t>X → ·b, $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41F4B4-3689-4D42-B872-9E0A462F717A}"/>
              </a:ext>
            </a:extLst>
          </p:cNvPr>
          <p:cNvSpPr txBox="1"/>
          <p:nvPr/>
        </p:nvSpPr>
        <p:spPr>
          <a:xfrm>
            <a:off x="5518611" y="4542219"/>
            <a:ext cx="130195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baseline="-25000" dirty="0"/>
              <a:t>7</a:t>
            </a:r>
            <a:r>
              <a:rPr lang="en-US" altLang="zh-CN" sz="2400" dirty="0"/>
              <a:t>:</a:t>
            </a:r>
          </a:p>
          <a:p>
            <a:r>
              <a:rPr lang="en-US" sz="2400" dirty="0"/>
              <a:t>X → b·, $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170F77-C139-0844-8DD1-3B74D6B608A4}"/>
              </a:ext>
            </a:extLst>
          </p:cNvPr>
          <p:cNvSpPr txBox="1"/>
          <p:nvPr/>
        </p:nvSpPr>
        <p:spPr>
          <a:xfrm>
            <a:off x="7668344" y="2708920"/>
            <a:ext cx="144783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baseline="-25000" dirty="0"/>
              <a:t>9</a:t>
            </a:r>
            <a:r>
              <a:rPr lang="en-US" altLang="zh-CN" sz="2400" dirty="0"/>
              <a:t>:</a:t>
            </a:r>
          </a:p>
          <a:p>
            <a:r>
              <a:rPr lang="en-US" sz="2400" dirty="0"/>
              <a:t>X → </a:t>
            </a:r>
            <a:r>
              <a:rPr lang="en-US" sz="2400" dirty="0" err="1"/>
              <a:t>aX</a:t>
            </a:r>
            <a:r>
              <a:rPr lang="en-US" sz="2400" dirty="0"/>
              <a:t>·, $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4268F-77E8-AA49-9FBD-BA47FC48694F}"/>
              </a:ext>
            </a:extLst>
          </p:cNvPr>
          <p:cNvSpPr txBox="1"/>
          <p:nvPr/>
        </p:nvSpPr>
        <p:spPr>
          <a:xfrm>
            <a:off x="5508796" y="5545246"/>
            <a:ext cx="172034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baseline="-25000" dirty="0"/>
              <a:t>8</a:t>
            </a:r>
            <a:r>
              <a:rPr lang="en-US" altLang="zh-CN" sz="2400" dirty="0"/>
              <a:t>:</a:t>
            </a:r>
          </a:p>
          <a:p>
            <a:r>
              <a:rPr lang="en-US" sz="2400" dirty="0"/>
              <a:t>X → </a:t>
            </a:r>
            <a:r>
              <a:rPr lang="en-US" sz="2400" dirty="0" err="1"/>
              <a:t>aX</a:t>
            </a:r>
            <a:r>
              <a:rPr lang="en-US" sz="2400" dirty="0"/>
              <a:t>·, a/b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4A7500-63F1-2445-B35E-5FDE1CFA58AD}"/>
              </a:ext>
            </a:extLst>
          </p:cNvPr>
          <p:cNvGrpSpPr/>
          <p:nvPr/>
        </p:nvGrpSpPr>
        <p:grpSpPr>
          <a:xfrm>
            <a:off x="2272044" y="1002362"/>
            <a:ext cx="978408" cy="461665"/>
            <a:chOff x="3688794" y="1124744"/>
            <a:chExt cx="978408" cy="46166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97F5A5A-01BA-004B-9709-00E2AC6DAF5B}"/>
                </a:ext>
              </a:extLst>
            </p:cNvPr>
            <p:cNvCxnSpPr>
              <a:cxnSpLocks/>
            </p:cNvCxnSpPr>
            <p:nvPr/>
          </p:nvCxnSpPr>
          <p:spPr>
            <a:xfrm>
              <a:off x="3688794" y="1529572"/>
              <a:ext cx="978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AA2F70-BDBF-EF47-9163-5A76A39184EA}"/>
                </a:ext>
              </a:extLst>
            </p:cNvPr>
            <p:cNvSpPr txBox="1"/>
            <p:nvPr/>
          </p:nvSpPr>
          <p:spPr>
            <a:xfrm>
              <a:off x="4006836" y="1124744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E4637F-239C-AA44-8619-72145E62F81A}"/>
              </a:ext>
            </a:extLst>
          </p:cNvPr>
          <p:cNvGrpSpPr/>
          <p:nvPr/>
        </p:nvGrpSpPr>
        <p:grpSpPr>
          <a:xfrm>
            <a:off x="2257174" y="2221266"/>
            <a:ext cx="978408" cy="461665"/>
            <a:chOff x="3688794" y="1124744"/>
            <a:chExt cx="978408" cy="46166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FFB517A-BD77-D548-B466-5588E15E032C}"/>
                </a:ext>
              </a:extLst>
            </p:cNvPr>
            <p:cNvCxnSpPr>
              <a:cxnSpLocks/>
            </p:cNvCxnSpPr>
            <p:nvPr/>
          </p:nvCxnSpPr>
          <p:spPr>
            <a:xfrm>
              <a:off x="3688794" y="1529572"/>
              <a:ext cx="978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2153FA-AB3B-4A49-8A45-9AA3B6DE77BF}"/>
                </a:ext>
              </a:extLst>
            </p:cNvPr>
            <p:cNvSpPr txBox="1"/>
            <p:nvPr/>
          </p:nvSpPr>
          <p:spPr>
            <a:xfrm>
              <a:off x="4006836" y="1124744"/>
              <a:ext cx="344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036F49-39C0-3A4D-8712-4DEA0EAE6187}"/>
              </a:ext>
            </a:extLst>
          </p:cNvPr>
          <p:cNvGrpSpPr/>
          <p:nvPr/>
        </p:nvGrpSpPr>
        <p:grpSpPr>
          <a:xfrm>
            <a:off x="4723688" y="2048582"/>
            <a:ext cx="795528" cy="461665"/>
            <a:chOff x="3688794" y="1124744"/>
            <a:chExt cx="795528" cy="46166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DB49E8B-7056-A049-84E3-5E2E3B84D7D8}"/>
                </a:ext>
              </a:extLst>
            </p:cNvPr>
            <p:cNvCxnSpPr>
              <a:cxnSpLocks/>
            </p:cNvCxnSpPr>
            <p:nvPr/>
          </p:nvCxnSpPr>
          <p:spPr>
            <a:xfrm>
              <a:off x="3688794" y="1529572"/>
              <a:ext cx="7955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64A30D-4595-1E43-B7C9-1545FEABF78C}"/>
                </a:ext>
              </a:extLst>
            </p:cNvPr>
            <p:cNvSpPr txBox="1"/>
            <p:nvPr/>
          </p:nvSpPr>
          <p:spPr>
            <a:xfrm>
              <a:off x="3897146" y="1124744"/>
              <a:ext cx="344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A4C805-5621-DC44-AF92-C0FF9EEE80FC}"/>
              </a:ext>
            </a:extLst>
          </p:cNvPr>
          <p:cNvGrpSpPr/>
          <p:nvPr/>
        </p:nvGrpSpPr>
        <p:grpSpPr>
          <a:xfrm>
            <a:off x="4712576" y="2926035"/>
            <a:ext cx="795528" cy="461665"/>
            <a:chOff x="3688794" y="1124744"/>
            <a:chExt cx="795528" cy="461665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6BA1C91-3568-924D-A2B7-3BC9329E4FE0}"/>
                </a:ext>
              </a:extLst>
            </p:cNvPr>
            <p:cNvCxnSpPr>
              <a:cxnSpLocks/>
            </p:cNvCxnSpPr>
            <p:nvPr/>
          </p:nvCxnSpPr>
          <p:spPr>
            <a:xfrm>
              <a:off x="3688794" y="1529572"/>
              <a:ext cx="7955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92AA7A-1536-6644-AC1E-87F793F364E3}"/>
                </a:ext>
              </a:extLst>
            </p:cNvPr>
            <p:cNvSpPr txBox="1"/>
            <p:nvPr/>
          </p:nvSpPr>
          <p:spPr>
            <a:xfrm>
              <a:off x="3897146" y="1124744"/>
              <a:ext cx="332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B344B8F-74C0-314B-BF10-7BE6DD277334}"/>
              </a:ext>
            </a:extLst>
          </p:cNvPr>
          <p:cNvGrpSpPr/>
          <p:nvPr/>
        </p:nvGrpSpPr>
        <p:grpSpPr>
          <a:xfrm>
            <a:off x="6944824" y="2731615"/>
            <a:ext cx="704088" cy="461665"/>
            <a:chOff x="3688794" y="1124744"/>
            <a:chExt cx="704088" cy="461665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D283631-6E0D-9D4B-A878-B46B667BE95B}"/>
                </a:ext>
              </a:extLst>
            </p:cNvPr>
            <p:cNvCxnSpPr>
              <a:cxnSpLocks/>
            </p:cNvCxnSpPr>
            <p:nvPr/>
          </p:nvCxnSpPr>
          <p:spPr>
            <a:xfrm>
              <a:off x="3688794" y="1529572"/>
              <a:ext cx="7040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921C13-4C13-C243-AC17-4E7A8C214804}"/>
                </a:ext>
              </a:extLst>
            </p:cNvPr>
            <p:cNvSpPr txBox="1"/>
            <p:nvPr/>
          </p:nvSpPr>
          <p:spPr>
            <a:xfrm>
              <a:off x="3897146" y="1124744"/>
              <a:ext cx="344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</a:p>
          </p:txBody>
        </p:sp>
      </p:grp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975222C-3E43-3C46-A05A-688722DF762C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713934" y="3394615"/>
            <a:ext cx="2980343" cy="21435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8779BD2-029E-5241-AC7C-6A36B1017A34}"/>
              </a:ext>
            </a:extLst>
          </p:cNvPr>
          <p:cNvSpPr txBox="1"/>
          <p:nvPr/>
        </p:nvSpPr>
        <p:spPr>
          <a:xfrm>
            <a:off x="1862485" y="4710043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5E1C7259-D02A-8342-B1D4-38A1A9F332A9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H="1">
            <a:off x="1816918" y="2977215"/>
            <a:ext cx="1461175" cy="143164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0F15A9F-E810-5A4A-87FD-AAB8419E2529}"/>
              </a:ext>
            </a:extLst>
          </p:cNvPr>
          <p:cNvSpPr txBox="1"/>
          <p:nvPr/>
        </p:nvSpPr>
        <p:spPr>
          <a:xfrm>
            <a:off x="2239413" y="3557329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6D36A5C-9862-6342-AC2F-946FC0CF62E1}"/>
              </a:ext>
            </a:extLst>
          </p:cNvPr>
          <p:cNvGrpSpPr/>
          <p:nvPr/>
        </p:nvGrpSpPr>
        <p:grpSpPr>
          <a:xfrm>
            <a:off x="6156176" y="4188110"/>
            <a:ext cx="346570" cy="461665"/>
            <a:chOff x="6156176" y="4188110"/>
            <a:chExt cx="346570" cy="461665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5B7314B-6E91-194A-BD96-19AFC1EB7D88}"/>
                </a:ext>
              </a:extLst>
            </p:cNvPr>
            <p:cNvCxnSpPr>
              <a:cxnSpLocks/>
            </p:cNvCxnSpPr>
            <p:nvPr/>
          </p:nvCxnSpPr>
          <p:spPr>
            <a:xfrm>
              <a:off x="6169590" y="4293096"/>
              <a:ext cx="1" cy="2377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0D555B1-AB06-3D4B-BCC6-3B3C2D66001D}"/>
                </a:ext>
              </a:extLst>
            </p:cNvPr>
            <p:cNvSpPr txBox="1"/>
            <p:nvPr/>
          </p:nvSpPr>
          <p:spPr>
            <a:xfrm>
              <a:off x="6156176" y="4188110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E377DB4-C53D-9745-A054-B13BA5C9D834}"/>
              </a:ext>
            </a:extLst>
          </p:cNvPr>
          <p:cNvGrpSpPr/>
          <p:nvPr/>
        </p:nvGrpSpPr>
        <p:grpSpPr>
          <a:xfrm>
            <a:off x="4990871" y="5343599"/>
            <a:ext cx="502159" cy="461665"/>
            <a:chOff x="3709889" y="1313405"/>
            <a:chExt cx="502159" cy="46166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1088B52-837C-2A46-A809-32F2BB59F566}"/>
                </a:ext>
              </a:extLst>
            </p:cNvPr>
            <p:cNvCxnSpPr>
              <a:cxnSpLocks/>
            </p:cNvCxnSpPr>
            <p:nvPr/>
          </p:nvCxnSpPr>
          <p:spPr>
            <a:xfrm>
              <a:off x="3709889" y="1703062"/>
              <a:ext cx="5021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7E57F83-1D7B-9348-A29D-4A094F00CF82}"/>
                </a:ext>
              </a:extLst>
            </p:cNvPr>
            <p:cNvSpPr txBox="1"/>
            <p:nvPr/>
          </p:nvSpPr>
          <p:spPr>
            <a:xfrm>
              <a:off x="3867082" y="1313405"/>
              <a:ext cx="344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</a:t>
              </a:r>
            </a:p>
          </p:txBody>
        </p:sp>
      </p:grp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96B1B0D8-62C4-674E-A6C7-C7B514D1F5E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97584" y="3772426"/>
            <a:ext cx="1042115" cy="799940"/>
          </a:xfrm>
          <a:prstGeom prst="curvedConnector3">
            <a:avLst>
              <a:gd name="adj1" fmla="val 425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349122E-CFDA-CB4E-9AD7-DA4B9359437A}"/>
              </a:ext>
            </a:extLst>
          </p:cNvPr>
          <p:cNvSpPr txBox="1"/>
          <p:nvPr/>
        </p:nvSpPr>
        <p:spPr>
          <a:xfrm>
            <a:off x="4935001" y="3651338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F81FF98-CD3E-0C49-B4DD-CBE4B2B73BBF}"/>
              </a:ext>
            </a:extLst>
          </p:cNvPr>
          <p:cNvGrpSpPr/>
          <p:nvPr/>
        </p:nvGrpSpPr>
        <p:grpSpPr>
          <a:xfrm>
            <a:off x="6516216" y="3433850"/>
            <a:ext cx="908206" cy="564005"/>
            <a:chOff x="5092919" y="5832826"/>
            <a:chExt cx="908206" cy="564005"/>
          </a:xfrm>
        </p:grpSpPr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5A0CFB3A-E9C0-E24D-BA3A-6799EC4F91D2}"/>
                </a:ext>
              </a:extLst>
            </p:cNvPr>
            <p:cNvSpPr/>
            <p:nvPr/>
          </p:nvSpPr>
          <p:spPr>
            <a:xfrm>
              <a:off x="5092919" y="5832826"/>
              <a:ext cx="889521" cy="564005"/>
            </a:xfrm>
            <a:prstGeom prst="arc">
              <a:avLst>
                <a:gd name="adj1" fmla="val 16200000"/>
                <a:gd name="adj2" fmla="val 5057373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5A133AF-F195-8B4D-9C98-43D3DF2ABCAB}"/>
                </a:ext>
              </a:extLst>
            </p:cNvPr>
            <p:cNvSpPr txBox="1"/>
            <p:nvPr/>
          </p:nvSpPr>
          <p:spPr>
            <a:xfrm>
              <a:off x="5668983" y="5843909"/>
              <a:ext cx="332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530E773-18CF-1C4A-8C4E-70AA51C68328}"/>
              </a:ext>
            </a:extLst>
          </p:cNvPr>
          <p:cNvGrpSpPr/>
          <p:nvPr/>
        </p:nvGrpSpPr>
        <p:grpSpPr>
          <a:xfrm>
            <a:off x="3944212" y="4753541"/>
            <a:ext cx="346570" cy="461665"/>
            <a:chOff x="6155294" y="4167068"/>
            <a:chExt cx="346570" cy="461665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3F8BC9D-206D-254A-935F-1D0DEF5CDCC9}"/>
                </a:ext>
              </a:extLst>
            </p:cNvPr>
            <p:cNvCxnSpPr>
              <a:cxnSpLocks/>
            </p:cNvCxnSpPr>
            <p:nvPr/>
          </p:nvCxnSpPr>
          <p:spPr>
            <a:xfrm>
              <a:off x="6169590" y="4210679"/>
              <a:ext cx="1" cy="32004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C256B5E-A781-474A-8429-94EA47E5A440}"/>
                </a:ext>
              </a:extLst>
            </p:cNvPr>
            <p:cNvSpPr txBox="1"/>
            <p:nvPr/>
          </p:nvSpPr>
          <p:spPr>
            <a:xfrm>
              <a:off x="6155294" y="4167068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DC3B0BC-074D-0649-A9E7-B61FCCB39980}"/>
              </a:ext>
            </a:extLst>
          </p:cNvPr>
          <p:cNvGrpSpPr/>
          <p:nvPr/>
        </p:nvGrpSpPr>
        <p:grpSpPr>
          <a:xfrm>
            <a:off x="4572000" y="6043657"/>
            <a:ext cx="898864" cy="564005"/>
            <a:chOff x="5092919" y="5832826"/>
            <a:chExt cx="898864" cy="564005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8159B327-C60E-4941-B010-D787ADB99532}"/>
                </a:ext>
              </a:extLst>
            </p:cNvPr>
            <p:cNvSpPr/>
            <p:nvPr/>
          </p:nvSpPr>
          <p:spPr>
            <a:xfrm>
              <a:off x="5092919" y="5832826"/>
              <a:ext cx="889521" cy="564005"/>
            </a:xfrm>
            <a:prstGeom prst="arc">
              <a:avLst>
                <a:gd name="adj1" fmla="val 16200000"/>
                <a:gd name="adj2" fmla="val 5057373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94351BB-4286-7249-AFCE-72E4C80258EC}"/>
                </a:ext>
              </a:extLst>
            </p:cNvPr>
            <p:cNvSpPr txBox="1"/>
            <p:nvPr/>
          </p:nvSpPr>
          <p:spPr>
            <a:xfrm>
              <a:off x="5659641" y="5843909"/>
              <a:ext cx="332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B8BB1F75-C50F-E440-974E-EB58BEBC2FD0}"/>
              </a:ext>
            </a:extLst>
          </p:cNvPr>
          <p:cNvSpPr/>
          <p:nvPr/>
        </p:nvSpPr>
        <p:spPr>
          <a:xfrm>
            <a:off x="3301437" y="5211380"/>
            <a:ext cx="1710527" cy="152998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341BEEE-DBC8-754D-8324-B8FA03050653}"/>
              </a:ext>
            </a:extLst>
          </p:cNvPr>
          <p:cNvSpPr/>
          <p:nvPr/>
        </p:nvSpPr>
        <p:spPr>
          <a:xfrm>
            <a:off x="5515678" y="2758414"/>
            <a:ext cx="1440258" cy="152998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53706C1-EF2E-7048-A0C5-63B5771A847C}"/>
              </a:ext>
            </a:extLst>
          </p:cNvPr>
          <p:cNvSpPr/>
          <p:nvPr/>
        </p:nvSpPr>
        <p:spPr>
          <a:xfrm>
            <a:off x="3280408" y="4041098"/>
            <a:ext cx="1522861" cy="798024"/>
          </a:xfrm>
          <a:prstGeom prst="rect">
            <a:avLst/>
          </a:prstGeom>
          <a:noFill/>
          <a:ln w="2540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98B39F1-E3A5-5E4E-8152-F11C29D4D344}"/>
              </a:ext>
            </a:extLst>
          </p:cNvPr>
          <p:cNvSpPr/>
          <p:nvPr/>
        </p:nvSpPr>
        <p:spPr>
          <a:xfrm>
            <a:off x="5553138" y="4552102"/>
            <a:ext cx="1293013" cy="798024"/>
          </a:xfrm>
          <a:prstGeom prst="rect">
            <a:avLst/>
          </a:prstGeom>
          <a:noFill/>
          <a:ln w="2540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7848EE-5B7F-2041-B4B3-CD2234316481}"/>
              </a:ext>
            </a:extLst>
          </p:cNvPr>
          <p:cNvSpPr/>
          <p:nvPr/>
        </p:nvSpPr>
        <p:spPr>
          <a:xfrm>
            <a:off x="5553138" y="5572177"/>
            <a:ext cx="1676001" cy="798024"/>
          </a:xfrm>
          <a:prstGeom prst="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54DB9AD-4BE4-F347-A967-DC1CF7FCCC34}"/>
              </a:ext>
            </a:extLst>
          </p:cNvPr>
          <p:cNvSpPr/>
          <p:nvPr/>
        </p:nvSpPr>
        <p:spPr>
          <a:xfrm>
            <a:off x="7677899" y="2731615"/>
            <a:ext cx="1438277" cy="798024"/>
          </a:xfrm>
          <a:prstGeom prst="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7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6" grpId="0" animBg="1"/>
      <p:bldP spid="64" grpId="0" animBg="1"/>
      <p:bldP spid="65" grpId="0" animBg="1"/>
      <p:bldP spid="6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F197E-0A50-E040-9636-E09294B4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Merging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74663-E548-D948-9794-6A966191F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states with the same core</a:t>
            </a:r>
          </a:p>
          <a:p>
            <a:pPr lvl="1"/>
            <a:r>
              <a:rPr lang="en-US" dirty="0"/>
              <a:t>Core: LR(1) items minus the lookahead (i.e., LR(0) items)</a:t>
            </a:r>
          </a:p>
          <a:p>
            <a:pPr lvl="1"/>
            <a:r>
              <a:rPr lang="en-US" dirty="0"/>
              <a:t>All items are identical except lookahead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4CB17-1EC3-D14A-9AE3-59248D266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22</a:t>
            </a:fld>
            <a:endParaRPr lang="zh-CN" alt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20B3F73-BDE4-E443-8BD4-2C27BFE2C49D}"/>
              </a:ext>
            </a:extLst>
          </p:cNvPr>
          <p:cNvGrpSpPr/>
          <p:nvPr/>
        </p:nvGrpSpPr>
        <p:grpSpPr>
          <a:xfrm>
            <a:off x="395536" y="2363396"/>
            <a:ext cx="7683089" cy="1569660"/>
            <a:chOff x="395536" y="1124744"/>
            <a:chExt cx="7683089" cy="15696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9AC336-0CF4-A04C-B40F-4FF6EF3389D4}"/>
                </a:ext>
              </a:extLst>
            </p:cNvPr>
            <p:cNvSpPr txBox="1"/>
            <p:nvPr/>
          </p:nvSpPr>
          <p:spPr>
            <a:xfrm>
              <a:off x="2476096" y="1124744"/>
              <a:ext cx="1447832" cy="1569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</a:t>
              </a:r>
              <a:r>
                <a:rPr lang="en-US" sz="2400" baseline="-25000" dirty="0"/>
                <a:t>6</a:t>
              </a:r>
              <a:r>
                <a:rPr lang="en-US" altLang="zh-CN" sz="2400" dirty="0"/>
                <a:t>:</a:t>
              </a:r>
            </a:p>
            <a:p>
              <a:r>
                <a:rPr lang="en-US" sz="2400" dirty="0"/>
                <a:t>X → </a:t>
              </a:r>
              <a:r>
                <a:rPr lang="en-US" sz="2400" dirty="0" err="1"/>
                <a:t>a·X</a:t>
              </a:r>
              <a:r>
                <a:rPr lang="en-US" sz="2400" dirty="0"/>
                <a:t>, $</a:t>
              </a:r>
            </a:p>
            <a:p>
              <a:r>
                <a:rPr lang="en-US" sz="2400" dirty="0"/>
                <a:t>X → .</a:t>
              </a:r>
              <a:r>
                <a:rPr lang="en-US" sz="2400" dirty="0" err="1"/>
                <a:t>aX</a:t>
              </a:r>
              <a:r>
                <a:rPr lang="en-US" sz="2400" dirty="0"/>
                <a:t>, $</a:t>
              </a:r>
            </a:p>
            <a:p>
              <a:r>
                <a:rPr lang="en-US" sz="2400" dirty="0"/>
                <a:t>X → ·b, $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5C4D35-E697-D647-BEF9-CE4CDBCD0670}"/>
                </a:ext>
              </a:extLst>
            </p:cNvPr>
            <p:cNvSpPr txBox="1"/>
            <p:nvPr/>
          </p:nvSpPr>
          <p:spPr>
            <a:xfrm>
              <a:off x="395536" y="1124744"/>
              <a:ext cx="1720343" cy="1569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</a:t>
              </a:r>
              <a:r>
                <a:rPr lang="en-US" sz="2400" baseline="-25000" dirty="0"/>
                <a:t>3</a:t>
              </a:r>
              <a:r>
                <a:rPr lang="en-US" altLang="zh-CN" sz="2400" dirty="0"/>
                <a:t>:</a:t>
              </a:r>
            </a:p>
            <a:p>
              <a:r>
                <a:rPr lang="en-US" sz="2400" dirty="0"/>
                <a:t>X → </a:t>
              </a:r>
              <a:r>
                <a:rPr lang="en-US" sz="2400" dirty="0" err="1"/>
                <a:t>a·X</a:t>
              </a:r>
              <a:r>
                <a:rPr lang="en-US" sz="2400" dirty="0"/>
                <a:t>, a/b</a:t>
              </a:r>
            </a:p>
            <a:p>
              <a:r>
                <a:rPr lang="en-US" sz="2400" dirty="0"/>
                <a:t>X → .</a:t>
              </a:r>
              <a:r>
                <a:rPr lang="en-US" sz="2400" dirty="0" err="1"/>
                <a:t>aX</a:t>
              </a:r>
              <a:r>
                <a:rPr lang="en-US" sz="2400" dirty="0"/>
                <a:t>, a/b</a:t>
              </a:r>
            </a:p>
            <a:p>
              <a:r>
                <a:rPr lang="en-US" sz="2400" dirty="0"/>
                <a:t>X → ·b, a/b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A83424-3ED5-F84B-8955-AB96DAC172AC}"/>
                </a:ext>
              </a:extLst>
            </p:cNvPr>
            <p:cNvSpPr txBox="1"/>
            <p:nvPr/>
          </p:nvSpPr>
          <p:spPr>
            <a:xfrm>
              <a:off x="6084168" y="1124744"/>
              <a:ext cx="1994457" cy="1569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</a:t>
              </a:r>
              <a:r>
                <a:rPr lang="en-US" sz="2400" baseline="-25000" dirty="0"/>
                <a:t>36</a:t>
              </a:r>
              <a:r>
                <a:rPr lang="en-US" altLang="zh-CN" sz="2400" dirty="0"/>
                <a:t>:</a:t>
              </a:r>
            </a:p>
            <a:p>
              <a:r>
                <a:rPr lang="en-US" sz="2400" dirty="0"/>
                <a:t>X → </a:t>
              </a:r>
              <a:r>
                <a:rPr lang="en-US" sz="2400" dirty="0" err="1"/>
                <a:t>a·X</a:t>
              </a:r>
              <a:r>
                <a:rPr lang="en-US" sz="2400" dirty="0"/>
                <a:t>, a/b/$</a:t>
              </a:r>
            </a:p>
            <a:p>
              <a:r>
                <a:rPr lang="en-US" sz="2400" dirty="0"/>
                <a:t>X → .</a:t>
              </a:r>
              <a:r>
                <a:rPr lang="en-US" sz="2400" dirty="0" err="1"/>
                <a:t>aX</a:t>
              </a:r>
              <a:r>
                <a:rPr lang="en-US" sz="2400" dirty="0"/>
                <a:t>, a/b/$</a:t>
              </a:r>
            </a:p>
            <a:p>
              <a:r>
                <a:rPr lang="en-US" sz="2400" dirty="0"/>
                <a:t>X → ·b, a/b/$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0E628C4B-37D8-6242-AF95-B42D83998C14}"/>
                </a:ext>
              </a:extLst>
            </p:cNvPr>
            <p:cNvSpPr/>
            <p:nvPr/>
          </p:nvSpPr>
          <p:spPr>
            <a:xfrm>
              <a:off x="4559359" y="1664772"/>
              <a:ext cx="1080120" cy="4846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23138F-7EE3-DE4E-83D4-7214411D7852}"/>
              </a:ext>
            </a:extLst>
          </p:cNvPr>
          <p:cNvGrpSpPr/>
          <p:nvPr/>
        </p:nvGrpSpPr>
        <p:grpSpPr>
          <a:xfrm>
            <a:off x="419161" y="4293096"/>
            <a:ext cx="7537215" cy="830999"/>
            <a:chOff x="395536" y="3462097"/>
            <a:chExt cx="7537215" cy="830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F73190-C99E-F247-9CBC-E3DC1F01DE77}"/>
                </a:ext>
              </a:extLst>
            </p:cNvPr>
            <p:cNvSpPr txBox="1"/>
            <p:nvPr/>
          </p:nvSpPr>
          <p:spPr>
            <a:xfrm>
              <a:off x="395536" y="3462099"/>
              <a:ext cx="1574470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</a:t>
              </a:r>
              <a:r>
                <a:rPr lang="en-US" sz="2400" baseline="-25000" dirty="0"/>
                <a:t>4</a:t>
              </a:r>
              <a:r>
                <a:rPr lang="en-US" altLang="zh-CN" sz="2400" dirty="0"/>
                <a:t>:</a:t>
              </a:r>
            </a:p>
            <a:p>
              <a:r>
                <a:rPr lang="en-US" sz="2400" dirty="0"/>
                <a:t>X → b·, a/b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736260-A584-E344-A9DD-16412BB2B515}"/>
                </a:ext>
              </a:extLst>
            </p:cNvPr>
            <p:cNvSpPr txBox="1"/>
            <p:nvPr/>
          </p:nvSpPr>
          <p:spPr>
            <a:xfrm>
              <a:off x="2476096" y="3462098"/>
              <a:ext cx="1301959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</a:t>
              </a:r>
              <a:r>
                <a:rPr lang="en-US" sz="2400" baseline="-25000" dirty="0"/>
                <a:t>7</a:t>
              </a:r>
              <a:r>
                <a:rPr lang="en-US" altLang="zh-CN" sz="2400" dirty="0"/>
                <a:t>:</a:t>
              </a:r>
            </a:p>
            <a:p>
              <a:r>
                <a:rPr lang="en-US" sz="2400" dirty="0"/>
                <a:t>X → b·, $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FE2A12-0AC0-C241-8005-C464949B490D}"/>
                </a:ext>
              </a:extLst>
            </p:cNvPr>
            <p:cNvSpPr txBox="1"/>
            <p:nvPr/>
          </p:nvSpPr>
          <p:spPr>
            <a:xfrm>
              <a:off x="6084168" y="3462097"/>
              <a:ext cx="1848583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</a:t>
              </a:r>
              <a:r>
                <a:rPr lang="en-US" sz="2400" baseline="-25000" dirty="0"/>
                <a:t>47</a:t>
              </a:r>
              <a:r>
                <a:rPr lang="en-US" altLang="zh-CN" sz="2400" dirty="0"/>
                <a:t>:</a:t>
              </a:r>
            </a:p>
            <a:p>
              <a:r>
                <a:rPr lang="en-US" sz="2400" dirty="0"/>
                <a:t>X → b·, a/b/$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D9EE6D30-C5E3-224E-8BAF-5C6AEABDA178}"/>
                </a:ext>
              </a:extLst>
            </p:cNvPr>
            <p:cNvSpPr/>
            <p:nvPr/>
          </p:nvSpPr>
          <p:spPr>
            <a:xfrm>
              <a:off x="4572000" y="3635279"/>
              <a:ext cx="1080120" cy="4846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65C6EA-3475-A346-8C8B-8A8C7582DF98}"/>
              </a:ext>
            </a:extLst>
          </p:cNvPr>
          <p:cNvGrpSpPr/>
          <p:nvPr/>
        </p:nvGrpSpPr>
        <p:grpSpPr>
          <a:xfrm>
            <a:off x="395535" y="5550330"/>
            <a:ext cx="7683090" cy="830998"/>
            <a:chOff x="395535" y="5085183"/>
            <a:chExt cx="7683090" cy="8309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3C62AC-C726-ED41-9A42-D3A48645F5E4}"/>
                </a:ext>
              </a:extLst>
            </p:cNvPr>
            <p:cNvSpPr txBox="1"/>
            <p:nvPr/>
          </p:nvSpPr>
          <p:spPr>
            <a:xfrm>
              <a:off x="395535" y="5085184"/>
              <a:ext cx="1720343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</a:t>
              </a:r>
              <a:r>
                <a:rPr lang="en-US" sz="2400" baseline="-25000" dirty="0"/>
                <a:t>8</a:t>
              </a:r>
              <a:r>
                <a:rPr lang="en-US" altLang="zh-CN" sz="2400" dirty="0"/>
                <a:t>:</a:t>
              </a:r>
            </a:p>
            <a:p>
              <a:r>
                <a:rPr lang="en-US" sz="2400" dirty="0"/>
                <a:t>X → </a:t>
              </a:r>
              <a:r>
                <a:rPr lang="en-US" sz="2400" dirty="0" err="1"/>
                <a:t>aX</a:t>
              </a:r>
              <a:r>
                <a:rPr lang="en-US" sz="2400" dirty="0"/>
                <a:t>·, a/b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C0CA57-8EF6-814E-B0F7-94584641B59B}"/>
                </a:ext>
              </a:extLst>
            </p:cNvPr>
            <p:cNvSpPr txBox="1"/>
            <p:nvPr/>
          </p:nvSpPr>
          <p:spPr>
            <a:xfrm>
              <a:off x="2524312" y="5085183"/>
              <a:ext cx="1447832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</a:t>
              </a:r>
              <a:r>
                <a:rPr lang="en-US" sz="2400" baseline="-25000" dirty="0"/>
                <a:t>9</a:t>
              </a:r>
              <a:r>
                <a:rPr lang="en-US" altLang="zh-CN" sz="2400" dirty="0"/>
                <a:t>:</a:t>
              </a:r>
            </a:p>
            <a:p>
              <a:r>
                <a:rPr lang="en-US" sz="2400" dirty="0"/>
                <a:t>X → </a:t>
              </a:r>
              <a:r>
                <a:rPr lang="en-US" sz="2400" dirty="0" err="1"/>
                <a:t>aX</a:t>
              </a:r>
              <a:r>
                <a:rPr lang="en-US" sz="2400" dirty="0"/>
                <a:t>·, $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B52CF6-4984-BE4C-B58D-0BD97B47017D}"/>
                </a:ext>
              </a:extLst>
            </p:cNvPr>
            <p:cNvSpPr txBox="1"/>
            <p:nvPr/>
          </p:nvSpPr>
          <p:spPr>
            <a:xfrm>
              <a:off x="6084168" y="5085183"/>
              <a:ext cx="1994457" cy="83099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</a:t>
              </a:r>
              <a:r>
                <a:rPr lang="en-US" sz="2400" baseline="-25000" dirty="0"/>
                <a:t>89</a:t>
              </a:r>
              <a:r>
                <a:rPr lang="en-US" altLang="zh-CN" sz="2400" dirty="0"/>
                <a:t>:</a:t>
              </a:r>
            </a:p>
            <a:p>
              <a:r>
                <a:rPr lang="en-US" sz="2400" dirty="0"/>
                <a:t>X → </a:t>
              </a:r>
              <a:r>
                <a:rPr lang="en-US" sz="2400" dirty="0" err="1"/>
                <a:t>aX</a:t>
              </a:r>
              <a:r>
                <a:rPr lang="en-US" sz="2400" dirty="0"/>
                <a:t>·, a/b/$</a:t>
              </a:r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A7A82D66-721B-F540-8878-4822C5FB33E4}"/>
                </a:ext>
              </a:extLst>
            </p:cNvPr>
            <p:cNvSpPr/>
            <p:nvPr/>
          </p:nvSpPr>
          <p:spPr>
            <a:xfrm>
              <a:off x="4559359" y="5258365"/>
              <a:ext cx="1080120" cy="484632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1526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4BEF-13D1-CE45-990D-94175E280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Merging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EFF2A-C92C-AA42-847F-B4F91A75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23</a:t>
            </a:fld>
            <a:endParaRPr lang="zh-CN" alt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0FD150C-435E-C24B-8AEE-D6752B2613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9129722"/>
              </p:ext>
            </p:extLst>
          </p:nvPr>
        </p:nvGraphicFramePr>
        <p:xfrm>
          <a:off x="146151" y="980728"/>
          <a:ext cx="4248600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3441">
                  <a:extLst>
                    <a:ext uri="{9D8B030D-6E8A-4147-A177-3AD203B41FA5}">
                      <a16:colId xmlns:a16="http://schemas.microsoft.com/office/drawing/2014/main" val="311326172"/>
                    </a:ext>
                  </a:extLst>
                </a:gridCol>
                <a:gridCol w="662759">
                  <a:extLst>
                    <a:ext uri="{9D8B030D-6E8A-4147-A177-3AD203B41FA5}">
                      <a16:colId xmlns:a16="http://schemas.microsoft.com/office/drawing/2014/main" val="1584316617"/>
                    </a:ext>
                  </a:extLst>
                </a:gridCol>
                <a:gridCol w="708100">
                  <a:extLst>
                    <a:ext uri="{9D8B030D-6E8A-4147-A177-3AD203B41FA5}">
                      <a16:colId xmlns:a16="http://schemas.microsoft.com/office/drawing/2014/main" val="3073698402"/>
                    </a:ext>
                  </a:extLst>
                </a:gridCol>
                <a:gridCol w="708100">
                  <a:extLst>
                    <a:ext uri="{9D8B030D-6E8A-4147-A177-3AD203B41FA5}">
                      <a16:colId xmlns:a16="http://schemas.microsoft.com/office/drawing/2014/main" val="2764185901"/>
                    </a:ext>
                  </a:extLst>
                </a:gridCol>
                <a:gridCol w="708100">
                  <a:extLst>
                    <a:ext uri="{9D8B030D-6E8A-4147-A177-3AD203B41FA5}">
                      <a16:colId xmlns:a16="http://schemas.microsoft.com/office/drawing/2014/main" val="2621544322"/>
                    </a:ext>
                  </a:extLst>
                </a:gridCol>
                <a:gridCol w="708100">
                  <a:extLst>
                    <a:ext uri="{9D8B030D-6E8A-4147-A177-3AD203B41FA5}">
                      <a16:colId xmlns:a16="http://schemas.microsoft.com/office/drawing/2014/main" val="4175972455"/>
                    </a:ext>
                  </a:extLst>
                </a:gridCol>
              </a:tblGrid>
              <a:tr h="327998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State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GOTO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6579"/>
                  </a:ext>
                </a:extLst>
              </a:tr>
              <a:tr h="32799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161324"/>
                  </a:ext>
                </a:extLst>
              </a:tr>
              <a:tr h="3279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804771"/>
                  </a:ext>
                </a:extLst>
              </a:tr>
              <a:tr h="3279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861341"/>
                  </a:ext>
                </a:extLst>
              </a:tr>
              <a:tr h="3279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065"/>
                  </a:ext>
                </a:extLst>
              </a:tr>
              <a:tr h="3279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560573"/>
                  </a:ext>
                </a:extLst>
              </a:tr>
              <a:tr h="3279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45272"/>
                  </a:ext>
                </a:extLst>
              </a:tr>
              <a:tr h="3279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360014"/>
                  </a:ext>
                </a:extLst>
              </a:tr>
              <a:tr h="3279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028018"/>
                  </a:ext>
                </a:extLst>
              </a:tr>
              <a:tr h="3279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164356"/>
                  </a:ext>
                </a:extLst>
              </a:tr>
              <a:tr h="3279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28594"/>
                  </a:ext>
                </a:extLst>
              </a:tr>
              <a:tr h="3279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694373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FF2408D0-B02F-1D45-A306-9EDCAFCE6A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3381468"/>
              </p:ext>
            </p:extLst>
          </p:nvPr>
        </p:nvGraphicFramePr>
        <p:xfrm>
          <a:off x="4869165" y="984142"/>
          <a:ext cx="4248600" cy="356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2955">
                  <a:extLst>
                    <a:ext uri="{9D8B030D-6E8A-4147-A177-3AD203B41FA5}">
                      <a16:colId xmlns:a16="http://schemas.microsoft.com/office/drawing/2014/main" val="311326172"/>
                    </a:ext>
                  </a:extLst>
                </a:gridCol>
                <a:gridCol w="633245">
                  <a:extLst>
                    <a:ext uri="{9D8B030D-6E8A-4147-A177-3AD203B41FA5}">
                      <a16:colId xmlns:a16="http://schemas.microsoft.com/office/drawing/2014/main" val="1584316617"/>
                    </a:ext>
                  </a:extLst>
                </a:gridCol>
                <a:gridCol w="708100">
                  <a:extLst>
                    <a:ext uri="{9D8B030D-6E8A-4147-A177-3AD203B41FA5}">
                      <a16:colId xmlns:a16="http://schemas.microsoft.com/office/drawing/2014/main" val="3073698402"/>
                    </a:ext>
                  </a:extLst>
                </a:gridCol>
                <a:gridCol w="708100">
                  <a:extLst>
                    <a:ext uri="{9D8B030D-6E8A-4147-A177-3AD203B41FA5}">
                      <a16:colId xmlns:a16="http://schemas.microsoft.com/office/drawing/2014/main" val="2764185901"/>
                    </a:ext>
                  </a:extLst>
                </a:gridCol>
                <a:gridCol w="708100">
                  <a:extLst>
                    <a:ext uri="{9D8B030D-6E8A-4147-A177-3AD203B41FA5}">
                      <a16:colId xmlns:a16="http://schemas.microsoft.com/office/drawing/2014/main" val="2621544322"/>
                    </a:ext>
                  </a:extLst>
                </a:gridCol>
                <a:gridCol w="708100">
                  <a:extLst>
                    <a:ext uri="{9D8B030D-6E8A-4147-A177-3AD203B41FA5}">
                      <a16:colId xmlns:a16="http://schemas.microsoft.com/office/drawing/2014/main" val="4175972455"/>
                    </a:ext>
                  </a:extLst>
                </a:gridCol>
              </a:tblGrid>
              <a:tr h="327998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State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GOTO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6579"/>
                  </a:ext>
                </a:extLst>
              </a:tr>
              <a:tr h="32799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161324"/>
                  </a:ext>
                </a:extLst>
              </a:tr>
              <a:tr h="3279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804771"/>
                  </a:ext>
                </a:extLst>
              </a:tr>
              <a:tr h="3279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861341"/>
                  </a:ext>
                </a:extLst>
              </a:tr>
              <a:tr h="3279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065"/>
                  </a:ext>
                </a:extLst>
              </a:tr>
              <a:tr h="3279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560573"/>
                  </a:ext>
                </a:extLst>
              </a:tr>
              <a:tr h="3279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45272"/>
                  </a:ext>
                </a:extLst>
              </a:tr>
              <a:tr h="3279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360014"/>
                  </a:ext>
                </a:extLst>
              </a:tr>
              <a:tr h="3279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2859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5ECF714-DA51-524D-A534-9A143B8DFD24}"/>
              </a:ext>
            </a:extLst>
          </p:cNvPr>
          <p:cNvSpPr txBox="1"/>
          <p:nvPr/>
        </p:nvSpPr>
        <p:spPr>
          <a:xfrm>
            <a:off x="1859120" y="5862331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LR(1)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7B9E2B-16F1-EC48-AB42-1DBA50DE1E2A}"/>
              </a:ext>
            </a:extLst>
          </p:cNvPr>
          <p:cNvSpPr txBox="1"/>
          <p:nvPr/>
        </p:nvSpPr>
        <p:spPr>
          <a:xfrm>
            <a:off x="6444208" y="4727704"/>
            <a:ext cx="1151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LALR(1)</a:t>
            </a:r>
          </a:p>
        </p:txBody>
      </p:sp>
    </p:spTree>
    <p:extLst>
      <p:ext uri="{BB962C8B-B14F-4D97-AF65-F5344CB8AC3E}">
        <p14:creationId xmlns:p14="http://schemas.microsoft.com/office/powerpoint/2010/main" val="512709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1721C-6BF5-6E43-A430-F88A92E4E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Questions(2)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BCB5-F309-C34D-A62D-12E586BA0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836712"/>
            <a:ext cx="8784976" cy="55446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LR(0)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解析表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(Parse Table)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存放的内容是什么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LL(k)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LR(k)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的主要区别是什么？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BC·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是什么意思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语法分析的输入和输出分别是什么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语法分析的实现通常是表驱动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(table-driven)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，这种实现总体包括哪些模块？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BB04F-0A6A-3B49-A501-4D8ECB327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BEA90-670C-0D45-89A2-7B16A73873E6}"/>
              </a:ext>
            </a:extLst>
          </p:cNvPr>
          <p:cNvSpPr txBox="1"/>
          <p:nvPr/>
        </p:nvSpPr>
        <p:spPr>
          <a:xfrm>
            <a:off x="395536" y="1325959"/>
            <a:ext cx="897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Action和Goto两个子表</a:t>
            </a:r>
            <a:r>
              <a:rPr lang="zh-CN" altLang="en-US" sz="2000" dirty="0">
                <a:solidFill>
                  <a:srgbClr val="0000FF"/>
                </a:solidFill>
              </a:rPr>
              <a:t>，</a:t>
            </a:r>
            <a:r>
              <a:rPr lang="en-US" altLang="zh-CN" sz="2000" dirty="0">
                <a:solidFill>
                  <a:srgbClr val="0000FF"/>
                </a:solidFill>
              </a:rPr>
              <a:t>Action</a:t>
            </a:r>
            <a:r>
              <a:rPr lang="zh-CN" altLang="en-US" sz="2000" dirty="0">
                <a:solidFill>
                  <a:srgbClr val="0000FF"/>
                </a:solidFill>
              </a:rPr>
              <a:t>是对终结符的动作表，</a:t>
            </a:r>
            <a:r>
              <a:rPr lang="en-US" altLang="zh-CN" sz="2000" dirty="0" err="1">
                <a:solidFill>
                  <a:srgbClr val="0000FF"/>
                </a:solidFill>
              </a:rPr>
              <a:t>Goto</a:t>
            </a:r>
            <a:r>
              <a:rPr lang="zh-CN" altLang="en-US" sz="2000" dirty="0">
                <a:solidFill>
                  <a:srgbClr val="0000FF"/>
                </a:solidFill>
              </a:rPr>
              <a:t>是非终结符的跳转表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EB85D-E6CA-534C-B90C-4BF621BF308F}"/>
              </a:ext>
            </a:extLst>
          </p:cNvPr>
          <p:cNvSpPr txBox="1"/>
          <p:nvPr/>
        </p:nvSpPr>
        <p:spPr>
          <a:xfrm>
            <a:off x="412910" y="2280497"/>
            <a:ext cx="8119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LL(k)</a:t>
            </a:r>
            <a:r>
              <a:rPr lang="en-US" sz="2000" dirty="0" err="1">
                <a:solidFill>
                  <a:srgbClr val="0000FF"/>
                </a:solidFill>
              </a:rPr>
              <a:t>是自顶向下</a:t>
            </a:r>
            <a:r>
              <a:rPr lang="zh-CN" altLang="en-US" sz="2000" dirty="0">
                <a:solidFill>
                  <a:srgbClr val="0000FF"/>
                </a:solidFill>
              </a:rPr>
              <a:t>，产生最左推导；</a:t>
            </a:r>
            <a:r>
              <a:rPr lang="en-US" altLang="zh-CN" sz="2000" dirty="0">
                <a:solidFill>
                  <a:srgbClr val="0000FF"/>
                </a:solidFill>
              </a:rPr>
              <a:t>LR(k)</a:t>
            </a:r>
            <a:r>
              <a:rPr lang="zh-CN" altLang="en-US" sz="2000" dirty="0">
                <a:solidFill>
                  <a:srgbClr val="0000FF"/>
                </a:solidFill>
              </a:rPr>
              <a:t>是自底向上，产生最有推导的逆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70AD17-09E8-1340-A2BF-47A1B1C3DFFB}"/>
              </a:ext>
            </a:extLst>
          </p:cNvPr>
          <p:cNvSpPr txBox="1"/>
          <p:nvPr/>
        </p:nvSpPr>
        <p:spPr>
          <a:xfrm>
            <a:off x="395536" y="3262034"/>
            <a:ext cx="77096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LR中的一个完成项目</a:t>
            </a:r>
            <a:r>
              <a:rPr lang="zh-CN" altLang="en-US" sz="2000" dirty="0">
                <a:solidFill>
                  <a:srgbClr val="0000FF"/>
                </a:solidFill>
              </a:rPr>
              <a:t>，在解析进展上，已经识别了</a:t>
            </a:r>
            <a:r>
              <a:rPr lang="en-US" altLang="zh-CN" sz="2000" dirty="0">
                <a:solidFill>
                  <a:srgbClr val="0000FF"/>
                </a:solidFill>
              </a:rPr>
              <a:t>BC</a:t>
            </a:r>
            <a:r>
              <a:rPr lang="zh-CN" altLang="en-US" sz="2000" dirty="0">
                <a:solidFill>
                  <a:srgbClr val="0000FF"/>
                </a:solidFill>
              </a:rPr>
              <a:t>生成的</a:t>
            </a:r>
            <a:r>
              <a:rPr lang="en-US" altLang="zh-CN" sz="2000" dirty="0">
                <a:solidFill>
                  <a:srgbClr val="0000FF"/>
                </a:solidFill>
              </a:rPr>
              <a:t>token</a:t>
            </a:r>
            <a:r>
              <a:rPr lang="zh-CN" altLang="en-US" sz="2000" dirty="0">
                <a:solidFill>
                  <a:srgbClr val="0000FF"/>
                </a:solidFill>
              </a:rPr>
              <a:t>，</a:t>
            </a:r>
            <a:endParaRPr lang="en-US" altLang="zh-CN" sz="2000" dirty="0">
              <a:solidFill>
                <a:srgbClr val="0000FF"/>
              </a:solidFill>
            </a:endParaRPr>
          </a:p>
          <a:p>
            <a:r>
              <a:rPr lang="zh-CN" altLang="en-US" sz="2000" dirty="0">
                <a:solidFill>
                  <a:srgbClr val="0000FF"/>
                </a:solidFill>
              </a:rPr>
              <a:t>可以使用</a:t>
            </a:r>
            <a:r>
              <a:rPr lang="en-US" sz="2000" dirty="0">
                <a:solidFill>
                  <a:srgbClr val="0000FF"/>
                </a:solidFill>
              </a:rPr>
              <a:t>A</a:t>
            </a:r>
            <a:r>
              <a:rPr lang="zh-CN" altLang="en-US" sz="2000" dirty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→</a:t>
            </a:r>
            <a:r>
              <a:rPr lang="zh-CN" altLang="en-US" sz="2000" dirty="0">
                <a:solidFill>
                  <a:srgbClr val="0000FF"/>
                </a:solidFill>
              </a:rPr>
              <a:t> </a:t>
            </a:r>
            <a:r>
              <a:rPr lang="en-US" altLang="zh-CN" sz="2000" dirty="0">
                <a:solidFill>
                  <a:srgbClr val="0000FF"/>
                </a:solidFill>
              </a:rPr>
              <a:t>BC</a:t>
            </a:r>
            <a:r>
              <a:rPr lang="zh-CN" altLang="en-US" sz="2000" dirty="0">
                <a:solidFill>
                  <a:srgbClr val="0000FF"/>
                </a:solidFill>
              </a:rPr>
              <a:t>进行归约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81EF55-379D-574C-B0E2-4D11B14F5BFC}"/>
              </a:ext>
            </a:extLst>
          </p:cNvPr>
          <p:cNvSpPr txBox="1"/>
          <p:nvPr/>
        </p:nvSpPr>
        <p:spPr>
          <a:xfrm>
            <a:off x="395536" y="4437289"/>
            <a:ext cx="5648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输入</a:t>
            </a:r>
            <a:r>
              <a:rPr lang="zh-CN" altLang="en-US" sz="2000" dirty="0">
                <a:solidFill>
                  <a:srgbClr val="0000FF"/>
                </a:solidFill>
              </a:rPr>
              <a:t>：词法分析产生的</a:t>
            </a:r>
            <a:r>
              <a:rPr lang="en-US" altLang="zh-CN" sz="2000" dirty="0">
                <a:solidFill>
                  <a:srgbClr val="0000FF"/>
                </a:solidFill>
              </a:rPr>
              <a:t>token</a:t>
            </a:r>
            <a:r>
              <a:rPr lang="zh-CN" altLang="en-US" sz="2000" dirty="0">
                <a:solidFill>
                  <a:srgbClr val="0000FF"/>
                </a:solidFill>
              </a:rPr>
              <a:t>序列；输出：语法树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52B7AD-17A0-DD4B-BD78-E54FA363C563}"/>
              </a:ext>
            </a:extLst>
          </p:cNvPr>
          <p:cNvSpPr txBox="1"/>
          <p:nvPr/>
        </p:nvSpPr>
        <p:spPr>
          <a:xfrm>
            <a:off x="395536" y="5722238"/>
            <a:ext cx="8527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</a:rPr>
              <a:t>输入缓冲区</a:t>
            </a:r>
            <a:r>
              <a:rPr lang="en-US" sz="2000" dirty="0">
                <a:solidFill>
                  <a:srgbClr val="0000FF"/>
                </a:solidFill>
              </a:rPr>
              <a:t>(Input buffer)</a:t>
            </a:r>
            <a:r>
              <a:rPr lang="zh-CN" altLang="en-US" sz="2000" dirty="0">
                <a:solidFill>
                  <a:srgbClr val="0000FF"/>
                </a:solidFill>
              </a:rPr>
              <a:t>，解析表</a:t>
            </a:r>
            <a:r>
              <a:rPr lang="en-US" altLang="zh-CN" sz="2000" dirty="0">
                <a:solidFill>
                  <a:srgbClr val="0000FF"/>
                </a:solidFill>
              </a:rPr>
              <a:t>(Parse Table)</a:t>
            </a:r>
            <a:r>
              <a:rPr lang="zh-CN" altLang="en-US" sz="2000" dirty="0">
                <a:solidFill>
                  <a:srgbClr val="0000FF"/>
                </a:solidFill>
              </a:rPr>
              <a:t>，栈</a:t>
            </a:r>
            <a:r>
              <a:rPr lang="en-US" altLang="zh-CN" sz="2000" dirty="0">
                <a:solidFill>
                  <a:srgbClr val="0000FF"/>
                </a:solidFill>
              </a:rPr>
              <a:t>(Stack)</a:t>
            </a:r>
            <a:r>
              <a:rPr lang="zh-CN" altLang="en-US" sz="2000" dirty="0">
                <a:solidFill>
                  <a:srgbClr val="0000FF"/>
                </a:solidFill>
              </a:rPr>
              <a:t>，驱动程序</a:t>
            </a:r>
            <a:r>
              <a:rPr lang="en-US" altLang="zh-CN" sz="2000" dirty="0">
                <a:solidFill>
                  <a:srgbClr val="0000FF"/>
                </a:solidFill>
              </a:rPr>
              <a:t>(Driver)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97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1793-1DAB-B747-B2E4-509FD111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图灵奖</a:t>
            </a:r>
            <a:r>
              <a:rPr lang="en-US" altLang="zh-CN" dirty="0"/>
              <a:t>’2020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8E21E-FDD1-904D-9307-D11330F7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6AD3A-3903-AB40-98B4-13A63CE4A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41736"/>
            <a:ext cx="8388424" cy="543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44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68521-5A76-ED42-A094-2E6B5F434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图灵奖</a:t>
            </a:r>
            <a:r>
              <a:rPr lang="en-US" altLang="zh-CN" dirty="0"/>
              <a:t>’2018&amp;2017&amp;2014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B5470-2025-BF4C-8E72-96B4535CB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AD076-00D0-7C4B-9133-6729ED55F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31" y="2492896"/>
            <a:ext cx="6801987" cy="2219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430EEE-A886-F649-97F0-C8C24C0F0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232" y="4639907"/>
            <a:ext cx="6912768" cy="2219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48C733-42CF-AC42-BBD9-20AAF55C5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19" y="2754252"/>
            <a:ext cx="1482379" cy="18268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52422A-9B8D-9E4E-8E2E-174C89F1DF88}"/>
              </a:ext>
            </a:extLst>
          </p:cNvPr>
          <p:cNvSpPr/>
          <p:nvPr/>
        </p:nvSpPr>
        <p:spPr>
          <a:xfrm>
            <a:off x="124744" y="6106805"/>
            <a:ext cx="1368152" cy="705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6DDDB9-5EA4-854B-B1CA-571622962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4736526"/>
            <a:ext cx="1933972" cy="2148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71154D-F065-5E4F-8352-96415603A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760" y="845926"/>
            <a:ext cx="6640305" cy="19748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5FB53B-5309-9345-BA2E-67661C0C4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13" y="1073891"/>
            <a:ext cx="2231231" cy="127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84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D71E9-BA76-7447-A8D2-E218319F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SLR(1)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11C63-43AC-F94C-BA7E-F8F1F97D3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SLR(1) is a simple improvement over LR(0)</a:t>
            </a:r>
          </a:p>
          <a:p>
            <a:pPr lvl="1"/>
            <a:r>
              <a:rPr lang="en-US" dirty="0"/>
              <a:t>LR(0) easily get shift/reduce and reduce/reduce conflicts</a:t>
            </a:r>
          </a:p>
          <a:p>
            <a:pPr lvl="2"/>
            <a:r>
              <a:rPr lang="en-US" dirty="0"/>
              <a:t>Always reduce on a completed item (might be too ambitious)</a:t>
            </a:r>
          </a:p>
          <a:p>
            <a:pPr lvl="1"/>
            <a:r>
              <a:rPr lang="en-US" dirty="0"/>
              <a:t>SLR(1) uses the </a:t>
            </a:r>
            <a:r>
              <a:rPr lang="en-US" b="1" dirty="0"/>
              <a:t>same</a:t>
            </a:r>
            <a:r>
              <a:rPr lang="en-US" dirty="0"/>
              <a:t> configuration sets (i.e., states), same table structure and parser operation</a:t>
            </a:r>
          </a:p>
          <a:p>
            <a:pPr lvl="1"/>
            <a:r>
              <a:rPr lang="en-US" dirty="0"/>
              <a:t>But SLR(1) reduces only if the next input token is in </a:t>
            </a:r>
            <a:r>
              <a:rPr lang="en-US" b="1" dirty="0"/>
              <a:t>Follow</a:t>
            </a:r>
            <a:r>
              <a:rPr lang="en-US" dirty="0"/>
              <a:t> set</a:t>
            </a:r>
          </a:p>
          <a:p>
            <a:pPr lvl="2"/>
            <a:r>
              <a:rPr lang="en-US" dirty="0"/>
              <a:t>i.e., different table actions from LR(0)</a:t>
            </a:r>
          </a:p>
          <a:p>
            <a:endParaRPr lang="en-US" dirty="0"/>
          </a:p>
          <a:p>
            <a:r>
              <a:rPr lang="en-US" dirty="0"/>
              <a:t>SLR(1) is capable to determine which action to take as along as the Follow sets are </a:t>
            </a:r>
            <a:r>
              <a:rPr lang="en-US" b="1" dirty="0"/>
              <a:t>disjoint</a:t>
            </a:r>
          </a:p>
          <a:p>
            <a:pPr lvl="1"/>
            <a:r>
              <a:rPr lang="en-US" dirty="0"/>
              <a:t>So, one state can have both shift and reduce items or multiple reduce items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FEEFF-DBAD-5447-9164-3007246C5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652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7626-1404-C146-AA48-78428601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SLR(1) Grammars</a:t>
            </a:r>
            <a:r>
              <a:rPr lang="en-US" sz="3200" dirty="0"/>
              <a:t>[</a:t>
            </a:r>
            <a:r>
              <a:rPr lang="zh-CN" altLang="en-US" sz="3200" dirty="0"/>
              <a:t>文法</a:t>
            </a:r>
            <a:r>
              <a:rPr lang="en-US" sz="3200" dirty="0"/>
              <a:t>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CAD9F-C243-BE46-BEA7-5E6115D72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grammar is SLR(1) if the following two conditions hold for each configurating set</a:t>
            </a:r>
          </a:p>
          <a:p>
            <a:r>
              <a:rPr lang="en-US" dirty="0"/>
              <a:t>(1) For any item </a:t>
            </a:r>
            <a:r>
              <a:rPr lang="en-US" dirty="0">
                <a:solidFill>
                  <a:srgbClr val="0000FF"/>
                </a:solidFill>
              </a:rPr>
              <a:t>A → </a:t>
            </a:r>
            <a:r>
              <a:rPr lang="en-US" dirty="0" err="1">
                <a:solidFill>
                  <a:srgbClr val="0000FF"/>
                </a:solidFill>
              </a:rPr>
              <a:t>u·xv</a:t>
            </a:r>
            <a:r>
              <a:rPr lang="en-US" dirty="0"/>
              <a:t> in the set, with terminal </a:t>
            </a:r>
            <a:r>
              <a:rPr lang="en-US" i="1" dirty="0">
                <a:solidFill>
                  <a:srgbClr val="0000FF"/>
                </a:solidFill>
              </a:rPr>
              <a:t>x</a:t>
            </a:r>
            <a:r>
              <a:rPr lang="en-US" dirty="0"/>
              <a:t>, there is no complete item </a:t>
            </a:r>
            <a:r>
              <a:rPr lang="en-US" dirty="0">
                <a:solidFill>
                  <a:srgbClr val="0000FF"/>
                </a:solidFill>
              </a:rPr>
              <a:t>B → w·</a:t>
            </a:r>
            <a:r>
              <a:rPr lang="en-US" dirty="0"/>
              <a:t> in that set with </a:t>
            </a:r>
            <a:r>
              <a:rPr lang="en-US" i="1" dirty="0">
                <a:solidFill>
                  <a:srgbClr val="0000FF"/>
                </a:solidFill>
              </a:rPr>
              <a:t>x</a:t>
            </a:r>
            <a:r>
              <a:rPr lang="en-US" dirty="0"/>
              <a:t> in Follow(B)</a:t>
            </a:r>
          </a:p>
          <a:p>
            <a:pPr lvl="1"/>
            <a:r>
              <a:rPr lang="en-US" dirty="0"/>
              <a:t>In the table, this translates no shift-­reduce conflict on any state</a:t>
            </a:r>
          </a:p>
          <a:p>
            <a:r>
              <a:rPr lang="en-US" dirty="0"/>
              <a:t>(2) For any two complete items </a:t>
            </a:r>
            <a:r>
              <a:rPr lang="en-US" dirty="0">
                <a:solidFill>
                  <a:srgbClr val="0000FF"/>
                </a:solidFill>
              </a:rPr>
              <a:t>A → u·  </a:t>
            </a:r>
            <a:r>
              <a:rPr lang="en-US" dirty="0"/>
              <a:t>and </a:t>
            </a:r>
            <a:r>
              <a:rPr lang="en-US" dirty="0">
                <a:solidFill>
                  <a:srgbClr val="0000FF"/>
                </a:solidFill>
              </a:rPr>
              <a:t>B → v·</a:t>
            </a:r>
            <a:r>
              <a:rPr lang="en-US" dirty="0"/>
              <a:t>  in the set, the follow sets must be disjoint, e.g. Follow(A) ∩ Follow(B) is empty </a:t>
            </a:r>
          </a:p>
          <a:p>
            <a:pPr lvl="1"/>
            <a:r>
              <a:rPr lang="en-US" dirty="0"/>
              <a:t>This translates to no reduce-­reduce conflict on any state</a:t>
            </a:r>
          </a:p>
          <a:p>
            <a:pPr lvl="1"/>
            <a:r>
              <a:rPr lang="en-US" dirty="0"/>
              <a:t>If more than one non­terminal could be reduced from this set, it must be possible to uniquely determine which using only one token of lookahead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39B18-395C-A34F-94C2-B0D7EEFE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464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5D463-E9C0-354B-9B46-30120F9A2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SLR(1) Limitations</a:t>
            </a:r>
            <a:r>
              <a:rPr lang="en-US" sz="3200" dirty="0"/>
              <a:t>[</a:t>
            </a:r>
            <a:r>
              <a:rPr lang="zh-CN" altLang="en-US" sz="3200" dirty="0"/>
              <a:t>局限性</a:t>
            </a:r>
            <a:r>
              <a:rPr lang="en-US" sz="3200" dirty="0"/>
              <a:t>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29397-7F4D-F641-B956-B4D1FC88E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80728"/>
            <a:ext cx="8784976" cy="5616624"/>
          </a:xfrm>
        </p:spPr>
        <p:txBody>
          <a:bodyPr>
            <a:normAutofit/>
          </a:bodyPr>
          <a:lstStyle/>
          <a:p>
            <a:r>
              <a:rPr lang="en-US" dirty="0"/>
              <a:t>SLR(1) vs. LR(0)</a:t>
            </a:r>
          </a:p>
          <a:p>
            <a:pPr lvl="1"/>
            <a:r>
              <a:rPr lang="en-US" dirty="0"/>
              <a:t>Adding just one token of </a:t>
            </a:r>
            <a:r>
              <a:rPr lang="en-US" b="1" dirty="0"/>
              <a:t>lookahead</a:t>
            </a:r>
            <a:r>
              <a:rPr lang="en-US" dirty="0"/>
              <a:t> and using the </a:t>
            </a:r>
            <a:r>
              <a:rPr lang="en-US" b="1" dirty="0"/>
              <a:t>Follow</a:t>
            </a:r>
            <a:r>
              <a:rPr lang="en-US" dirty="0"/>
              <a:t> set </a:t>
            </a:r>
          </a:p>
          <a:p>
            <a:pPr lvl="1"/>
            <a:r>
              <a:rPr lang="en-US" dirty="0"/>
              <a:t>Greatly expands the class of grammars that can be parsed without conflicts</a:t>
            </a:r>
          </a:p>
          <a:p>
            <a:r>
              <a:rPr lang="en-US" dirty="0"/>
              <a:t>When we have a completed item (i.e., dot at the end) such as </a:t>
            </a:r>
            <a:r>
              <a:rPr lang="en-US" dirty="0">
                <a:solidFill>
                  <a:srgbClr val="0000FF"/>
                </a:solidFill>
              </a:rPr>
              <a:t>X –&gt; u·</a:t>
            </a:r>
            <a:r>
              <a:rPr lang="en-US" dirty="0"/>
              <a:t>, we know that it is reducible</a:t>
            </a:r>
          </a:p>
          <a:p>
            <a:pPr lvl="1"/>
            <a:r>
              <a:rPr lang="en-US" dirty="0"/>
              <a:t>We allow such a reduction whenever the next symbol is in </a:t>
            </a:r>
            <a:r>
              <a:rPr lang="en-US" b="1" dirty="0"/>
              <a:t>Follow(X)</a:t>
            </a:r>
            <a:endParaRPr lang="en-US" dirty="0"/>
          </a:p>
          <a:p>
            <a:pPr lvl="1"/>
            <a:r>
              <a:rPr lang="en-US" dirty="0"/>
              <a:t>However, it may be that we should not reduce for every symbol in Follow(X), because the symbols below </a:t>
            </a:r>
            <a:r>
              <a:rPr lang="en-US" dirty="0">
                <a:solidFill>
                  <a:srgbClr val="0000FF"/>
                </a:solidFill>
              </a:rPr>
              <a:t>u</a:t>
            </a:r>
            <a:r>
              <a:rPr lang="en-US" dirty="0"/>
              <a:t> on the stack preclude </a:t>
            </a:r>
            <a:r>
              <a:rPr lang="en-US" dirty="0">
                <a:solidFill>
                  <a:srgbClr val="0000FF"/>
                </a:solidFill>
              </a:rPr>
              <a:t>u</a:t>
            </a:r>
            <a:r>
              <a:rPr lang="en-US" dirty="0"/>
              <a:t> being a handle for reduction in this case</a:t>
            </a:r>
          </a:p>
          <a:p>
            <a:pPr lvl="1"/>
            <a:r>
              <a:rPr lang="en-US" dirty="0"/>
              <a:t>In other words, SLR(1) states only tell us about the sequence on top of the stack,  not what is below it on the stack</a:t>
            </a:r>
          </a:p>
          <a:p>
            <a:r>
              <a:rPr lang="en-US" b="1" dirty="0"/>
              <a:t>Solution</a:t>
            </a:r>
            <a:r>
              <a:rPr lang="en-US" dirty="0"/>
              <a:t>: consider the context of the state in lookahead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6F5E3-4AD5-044D-849B-C9BE4E69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481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32DF-2FFD-7647-86CB-4E50A41BA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3D300-8CAF-234A-89E0-2C7F1D421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80728"/>
            <a:ext cx="5112568" cy="5395515"/>
          </a:xfrm>
        </p:spPr>
        <p:txBody>
          <a:bodyPr>
            <a:normAutofit/>
          </a:bodyPr>
          <a:lstStyle/>
          <a:p>
            <a:r>
              <a:rPr lang="en-US" dirty="0"/>
              <a:t>For input string: </a:t>
            </a:r>
            <a:r>
              <a:rPr lang="en-US" dirty="0">
                <a:solidFill>
                  <a:srgbClr val="0000FF"/>
                </a:solidFill>
              </a:rPr>
              <a:t>id = id</a:t>
            </a:r>
            <a:r>
              <a:rPr lang="en-US" dirty="0"/>
              <a:t>, at </a:t>
            </a:r>
            <a:r>
              <a:rPr lang="en-US" b="1" dirty="0"/>
              <a:t>I</a:t>
            </a:r>
            <a:r>
              <a:rPr lang="en-US" b="1" baseline="-25000" dirty="0"/>
              <a:t>2</a:t>
            </a:r>
            <a:r>
              <a:rPr lang="en-US" dirty="0"/>
              <a:t> after having reduced </a:t>
            </a:r>
            <a:r>
              <a:rPr lang="en-US" dirty="0">
                <a:solidFill>
                  <a:srgbClr val="0000FF"/>
                </a:solidFill>
              </a:rPr>
              <a:t>id</a:t>
            </a:r>
            <a:r>
              <a:rPr lang="en-US" dirty="0"/>
              <a:t> to </a:t>
            </a:r>
            <a:r>
              <a:rPr lang="en-US" dirty="0">
                <a:solidFill>
                  <a:srgbClr val="0000FF"/>
                </a:solidFill>
              </a:rPr>
              <a:t>L</a:t>
            </a:r>
          </a:p>
          <a:p>
            <a:pPr lvl="1"/>
            <a:r>
              <a:rPr lang="en-US" dirty="0"/>
              <a:t>Initially, at S</a:t>
            </a:r>
            <a:r>
              <a:rPr lang="en-US" baseline="-25000" dirty="0"/>
              <a:t>0</a:t>
            </a:r>
          </a:p>
          <a:p>
            <a:pPr lvl="1"/>
            <a:r>
              <a:rPr lang="en-US" dirty="0"/>
              <a:t>Move to S</a:t>
            </a:r>
            <a:r>
              <a:rPr lang="en-US" baseline="-25000" dirty="0"/>
              <a:t>5</a:t>
            </a:r>
            <a:r>
              <a:rPr lang="en-US" dirty="0"/>
              <a:t>, after shifting </a:t>
            </a:r>
            <a:r>
              <a:rPr lang="en-US" dirty="0">
                <a:solidFill>
                  <a:srgbClr val="0000FF"/>
                </a:solidFill>
              </a:rPr>
              <a:t>id</a:t>
            </a:r>
            <a:r>
              <a:rPr lang="en-US" dirty="0"/>
              <a:t> to stack (S</a:t>
            </a:r>
            <a:r>
              <a:rPr lang="en-US" baseline="-25000" dirty="0"/>
              <a:t>5</a:t>
            </a:r>
            <a:r>
              <a:rPr lang="en-US" dirty="0"/>
              <a:t> is also pushed to stack)</a:t>
            </a:r>
          </a:p>
          <a:p>
            <a:pPr lvl="1"/>
            <a:r>
              <a:rPr lang="en-US" dirty="0"/>
              <a:t>Reduce, and back to S</a:t>
            </a:r>
            <a:r>
              <a:rPr lang="en-US" baseline="-25000" dirty="0"/>
              <a:t>0</a:t>
            </a:r>
            <a:r>
              <a:rPr lang="en-US" dirty="0"/>
              <a:t>, and further GOTO S</a:t>
            </a:r>
            <a:r>
              <a:rPr lang="en-US" baseline="-25000" dirty="0"/>
              <a:t>2</a:t>
            </a:r>
          </a:p>
          <a:p>
            <a:pPr lvl="2"/>
            <a:r>
              <a:rPr lang="en-US" dirty="0"/>
              <a:t>S</a:t>
            </a:r>
            <a:r>
              <a:rPr lang="en-US" baseline="-25000" dirty="0"/>
              <a:t>5</a:t>
            </a:r>
            <a:r>
              <a:rPr lang="en-US" dirty="0"/>
              <a:t> has a completed item, and next ‘=‘ is in Follow(L) </a:t>
            </a:r>
          </a:p>
          <a:p>
            <a:pPr lvl="2"/>
            <a:r>
              <a:rPr lang="en-US" dirty="0"/>
              <a:t>S</a:t>
            </a:r>
            <a:r>
              <a:rPr lang="en-US" baseline="-25000" dirty="0"/>
              <a:t>5</a:t>
            </a:r>
            <a:r>
              <a:rPr lang="en-US" dirty="0"/>
              <a:t> and </a:t>
            </a:r>
            <a:r>
              <a:rPr lang="en-US" dirty="0">
                <a:solidFill>
                  <a:srgbClr val="0000FF"/>
                </a:solidFill>
              </a:rPr>
              <a:t>id</a:t>
            </a:r>
            <a:r>
              <a:rPr lang="en-US" dirty="0"/>
              <a:t> are popped from stack, and </a:t>
            </a:r>
            <a:r>
              <a:rPr lang="en-US" dirty="0">
                <a:solidFill>
                  <a:srgbClr val="0000FF"/>
                </a:solidFill>
              </a:rPr>
              <a:t>L</a:t>
            </a:r>
            <a:r>
              <a:rPr lang="en-US" dirty="0"/>
              <a:t> is pushed onto stack</a:t>
            </a:r>
          </a:p>
          <a:p>
            <a:pPr lvl="2"/>
            <a:r>
              <a:rPr lang="en-US" dirty="0"/>
              <a:t>GOTO(S</a:t>
            </a:r>
            <a:r>
              <a:rPr lang="en-US" baseline="-25000" dirty="0"/>
              <a:t>0</a:t>
            </a:r>
            <a:r>
              <a:rPr lang="en-US" dirty="0"/>
              <a:t>, L) = S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3CF10-0704-7445-8F91-ADDA7330B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925BE-85C5-1B40-B1B8-4ACC266D9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3231909"/>
            <a:ext cx="3672408" cy="3538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05A868-9182-CA40-8C2E-40905CF16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921" y="1204515"/>
            <a:ext cx="1080120" cy="135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11689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34495</TotalTime>
  <Words>2878</Words>
  <Application>Microsoft Macintosh PowerPoint</Application>
  <PresentationFormat>On-screen Show (4:3)</PresentationFormat>
  <Paragraphs>454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Wingdings</vt:lpstr>
      <vt:lpstr>1_自定义设计方案</vt:lpstr>
      <vt:lpstr>Compilation Principle 编 译 原 理</vt:lpstr>
      <vt:lpstr>Quiz Questions(1)</vt:lpstr>
      <vt:lpstr>Quiz Questions(2)</vt:lpstr>
      <vt:lpstr>图灵奖’2020</vt:lpstr>
      <vt:lpstr>图灵奖’2018&amp;2017&amp;2014</vt:lpstr>
      <vt:lpstr>SLR(1) Parsing</vt:lpstr>
      <vt:lpstr>SLR(1) Grammars[文法]</vt:lpstr>
      <vt:lpstr>SLR(1) Limitations[局限性]</vt:lpstr>
      <vt:lpstr>Example</vt:lpstr>
      <vt:lpstr>Example (cont.)</vt:lpstr>
      <vt:lpstr>SLR(1) Improvement</vt:lpstr>
      <vt:lpstr>LR(1) Parsing</vt:lpstr>
      <vt:lpstr>LR(1) Parsing (cont.)</vt:lpstr>
      <vt:lpstr>LR(1) Construction</vt:lpstr>
      <vt:lpstr>LR(1) Construction (cont.)</vt:lpstr>
      <vt:lpstr>Example</vt:lpstr>
      <vt:lpstr>LR(1) Parse Table</vt:lpstr>
      <vt:lpstr>Example</vt:lpstr>
      <vt:lpstr>LR(1) Grammars</vt:lpstr>
      <vt:lpstr>LALR(1) Parser</vt:lpstr>
      <vt:lpstr>The Example</vt:lpstr>
      <vt:lpstr>State Merging</vt:lpstr>
      <vt:lpstr>State Merging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abc</dc:creator>
  <cp:lastModifiedBy>zhang xw</cp:lastModifiedBy>
  <cp:revision>2084</cp:revision>
  <dcterms:created xsi:type="dcterms:W3CDTF">2016-04-18T09:33:21Z</dcterms:created>
  <dcterms:modified xsi:type="dcterms:W3CDTF">2021-07-01T14:20:56Z</dcterms:modified>
</cp:coreProperties>
</file>